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charts/chart7.xml" ContentType="application/vnd.openxmlformats-officedocument.drawingml.chart+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32.xml" ContentType="application/vnd.openxmlformats-officedocument.presentationml.notesSlide+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notesSlides/notesSlide56.xml" ContentType="application/vnd.openxmlformats-officedocument.presentationml.notesSlide+xml"/>
  <Override PartName="/ppt/slides/slide23.xml" ContentType="application/vnd.openxmlformats-officedocument.presentationml.slide+xml"/>
  <Override PartName="/ppt/slideLayouts/slideLayout9.xml" ContentType="application/vnd.openxmlformats-officedocument.presentationml.slideLayout+xml"/>
  <Override PartName="/ppt/charts/chart3.xml" ContentType="application/vnd.openxmlformats-officedocument.drawingml.chart+xml"/>
  <Override PartName="/ppt/charts/chart2.xml" ContentType="application/vnd.openxmlformats-officedocument.drawingml.char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charts/chart10.xml" ContentType="application/vnd.openxmlformats-officedocument.drawingml.chart+xml"/>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notesSlides/notesSlide57.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charts/chart11.xml" ContentType="application/vnd.openxmlformats-officedocument.drawingml.char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notesSlides/notesSlide43.xml" ContentType="application/vnd.openxmlformats-officedocument.presentationml.notesSlide+xml"/>
  <Override PartName="/ppt/slides/slide10.xml" ContentType="application/vnd.openxmlformats-officedocument.presentationml.slide+xml"/>
  <Override PartName="/ppt/charts/chart4.xml" ContentType="application/vnd.openxmlformats-officedocument.drawingml.chart+xml"/>
  <Override PartName="/ppt/slides/slide33.xml" ContentType="application/vnd.openxmlformats-officedocument.presentationml.slide+xml"/>
  <Override PartName="/ppt/notesSlides/notesSlide45.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Override PartName="/ppt/notesSlides/notesSlide48.xml" ContentType="application/vnd.openxmlformats-officedocument.presentationml.notesSlide+xml"/>
  <Default Extension="png" ContentType="image/png"/>
  <Override PartName="/ppt/slides/slide27.xml" ContentType="application/vnd.openxmlformats-officedocument.presentationml.slide+xml"/>
  <Override PartName="/ppt/charts/chart5.xml" ContentType="application/vnd.openxmlformats-officedocument.drawingml.chart+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Override PartName="/ppt/charts/chart8.xml" ContentType="application/vnd.openxmlformats-officedocument.drawingml.chart+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notesSlides/notesSlide55.xml" ContentType="application/vnd.openxmlformats-officedocument.presentationml.notesSlide+xml"/>
  <Override PartName="/ppt/notesSlides/notesSlide47.xml" ContentType="application/vnd.openxmlformats-officedocument.presentationml.notesSlide+xml"/>
  <Override PartName="/ppt/slides/slide55.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notesSlides/notesSlide58.xml" ContentType="application/vnd.openxmlformats-officedocument.presentationml.notesSlide+xml"/>
  <Override PartName="/ppt/charts/chart6.xml" ContentType="application/vnd.openxmlformats-officedocument.drawingml.chart+xml"/>
  <Override PartName="/ppt/theme/theme2.xml" ContentType="application/vnd.openxmlformats-officedocument.them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charts/chart12.xml" ContentType="application/vnd.openxmlformats-officedocument.drawingml.chart+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38.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Default Extension="xlsx" ContentType="application/vnd.openxmlformats-officedocument.spreadsheetml.sheet"/>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notesSlides/notesSlide50.xml" ContentType="application/vnd.openxmlformats-officedocument.presentationml.notesSl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drawings/drawing2.xml" ContentType="application/vnd.openxmlformats-officedocument.drawingml.chartshapes+xml"/>
  <Override PartName="/ppt/notesSlides/notesSlide37.xml" ContentType="application/vnd.openxmlformats-officedocument.presentationml.notesSlide+xml"/>
  <Override PartName="/ppt/charts/chart9.xml" ContentType="application/vnd.openxmlformats-officedocument.drawingml.chart+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notesSlides/notesSlide54.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03"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86" r:id="rId13"/>
    <p:sldId id="267" r:id="rId14"/>
    <p:sldId id="268" r:id="rId15"/>
    <p:sldId id="269" r:id="rId16"/>
    <p:sldId id="270" r:id="rId17"/>
    <p:sldId id="271" r:id="rId18"/>
    <p:sldId id="272" r:id="rId19"/>
    <p:sldId id="273" r:id="rId20"/>
    <p:sldId id="288" r:id="rId21"/>
    <p:sldId id="275" r:id="rId22"/>
    <p:sldId id="326" r:id="rId23"/>
    <p:sldId id="276" r:id="rId24"/>
    <p:sldId id="278" r:id="rId25"/>
    <p:sldId id="301" r:id="rId26"/>
    <p:sldId id="302" r:id="rId27"/>
    <p:sldId id="303" r:id="rId28"/>
    <p:sldId id="304" r:id="rId29"/>
    <p:sldId id="305" r:id="rId30"/>
    <p:sldId id="279" r:id="rId31"/>
    <p:sldId id="289" r:id="rId32"/>
    <p:sldId id="319" r:id="rId33"/>
    <p:sldId id="325" r:id="rId34"/>
    <p:sldId id="309" r:id="rId35"/>
    <p:sldId id="310" r:id="rId36"/>
    <p:sldId id="290" r:id="rId37"/>
    <p:sldId id="291" r:id="rId38"/>
    <p:sldId id="292" r:id="rId39"/>
    <p:sldId id="311" r:id="rId40"/>
    <p:sldId id="293" r:id="rId41"/>
    <p:sldId id="313" r:id="rId42"/>
    <p:sldId id="312" r:id="rId43"/>
    <p:sldId id="294" r:id="rId44"/>
    <p:sldId id="295" r:id="rId45"/>
    <p:sldId id="296" r:id="rId46"/>
    <p:sldId id="314" r:id="rId47"/>
    <p:sldId id="297" r:id="rId48"/>
    <p:sldId id="298" r:id="rId49"/>
    <p:sldId id="299" r:id="rId50"/>
    <p:sldId id="300" r:id="rId51"/>
    <p:sldId id="315" r:id="rId52"/>
    <p:sldId id="316" r:id="rId53"/>
    <p:sldId id="317" r:id="rId54"/>
    <p:sldId id="281" r:id="rId55"/>
    <p:sldId id="282" r:id="rId56"/>
    <p:sldId id="283" r:id="rId57"/>
    <p:sldId id="284" r:id="rId58"/>
    <p:sldId id="306" r:id="rId59"/>
    <p:sldId id="324" r:id="rId60"/>
    <p:sldId id="285" r:id="rId61"/>
    <p:sldId id="318" r:id="rId62"/>
    <p:sldId id="321" r:id="rId63"/>
    <p:sldId id="322" r:id="rId64"/>
    <p:sldId id="323"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67196" autoAdjust="0"/>
  </p:normalViewPr>
  <p:slideViewPr>
    <p:cSldViewPr snapToObjects="1">
      <p:cViewPr>
        <p:scale>
          <a:sx n="66" d="100"/>
          <a:sy n="66" d="100"/>
        </p:scale>
        <p:origin x="-1568"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theme" Target="theme/theme1.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tableStyles" Target="tableStyles.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viewProps" Target="viewProps.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notesMaster" Target="notesMasters/notesMaster1.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printerSettings" Target="printerSettings/printerSettings1.bin"/><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presProps" Target="presProps.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Sheet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HABIT FORMATION</a:t>
            </a:r>
          </a:p>
        </c:rich>
      </c:tx>
      <c:layout/>
    </c:title>
    <c:plotArea>
      <c:layout/>
      <c:lineChart>
        <c:grouping val="standard"/>
        <c:ser>
          <c:idx val="0"/>
          <c:order val="0"/>
          <c:tx>
            <c:strRef>
              <c:f>Sheet1!$B$1</c:f>
              <c:strCache>
                <c:ptCount val="1"/>
                <c:pt idx="0">
                  <c:v>Series 1</c:v>
                </c:pt>
              </c:strCache>
            </c:strRef>
          </c:tx>
          <c:marker>
            <c:symbol val="none"/>
          </c:marker>
          <c:dPt>
            <c:idx val="1"/>
            <c:spPr>
              <a:ln>
                <a:solidFill>
                  <a:schemeClr val="bg1"/>
                </a:solidFill>
              </a:ln>
            </c:spPr>
          </c:dPt>
          <c:cat>
            <c:strRef>
              <c:f>Sheet1!$A$2:$A$7</c:f>
              <c:strCache>
                <c:ptCount val="6"/>
                <c:pt idx="0">
                  <c:v>precontemplation</c:v>
                </c:pt>
                <c:pt idx="1">
                  <c:v>contemplation</c:v>
                </c:pt>
                <c:pt idx="2">
                  <c:v>preparation</c:v>
                </c:pt>
                <c:pt idx="3">
                  <c:v>action</c:v>
                </c:pt>
                <c:pt idx="4">
                  <c:v>maintenance</c:v>
                </c:pt>
                <c:pt idx="5">
                  <c:v>after 6 months</c:v>
                </c:pt>
              </c:strCache>
            </c:strRef>
          </c:cat>
          <c:val>
            <c:numRef>
              <c:f>Sheet1!$B$2:$B$7</c:f>
              <c:numCache>
                <c:formatCode>General</c:formatCode>
                <c:ptCount val="6"/>
              </c:numCache>
            </c:numRef>
          </c:val>
        </c:ser>
        <c:marker val="1"/>
        <c:axId val="435290936"/>
        <c:axId val="435407512"/>
      </c:lineChart>
      <c:catAx>
        <c:axId val="435290936"/>
        <c:scaling>
          <c:orientation val="minMax"/>
        </c:scaling>
        <c:axPos val="b"/>
        <c:majorGridlines/>
        <c:title>
          <c:tx>
            <c:rich>
              <a:bodyPr/>
              <a:lstStyle/>
              <a:p>
                <a:pPr>
                  <a:defRPr/>
                </a:pPr>
                <a:r>
                  <a:rPr lang="en-US"/>
                  <a:t>TIME</a:t>
                </a:r>
              </a:p>
            </c:rich>
          </c:tx>
          <c:layout/>
        </c:title>
        <c:tickLblPos val="nextTo"/>
        <c:txPr>
          <a:bodyPr/>
          <a:lstStyle/>
          <a:p>
            <a:pPr>
              <a:defRPr sz="1400"/>
            </a:pPr>
            <a:endParaRPr lang="en-US"/>
          </a:p>
        </c:txPr>
        <c:crossAx val="435407512"/>
        <c:crosses val="autoZero"/>
        <c:auto val="1"/>
        <c:lblAlgn val="ctr"/>
        <c:lblOffset val="100"/>
        <c:tickLblSkip val="1"/>
        <c:tickMarkSkip val="1"/>
      </c:catAx>
      <c:valAx>
        <c:axId val="435407512"/>
        <c:scaling>
          <c:orientation val="minMax"/>
          <c:max val="4.5"/>
        </c:scaling>
        <c:delete val="1"/>
        <c:axPos val="l"/>
        <c:title>
          <c:tx>
            <c:rich>
              <a:bodyPr rot="0" vert="wordArtVert" wrap="square" anchor="ctr" anchorCtr="1">
                <a:noAutofit/>
              </a:bodyPr>
              <a:lstStyle/>
              <a:p>
                <a:pPr>
                  <a:defRPr b="1"/>
                </a:pPr>
                <a:r>
                  <a:rPr lang="en-US" b="1" dirty="0"/>
                  <a:t>EFFORT</a:t>
                </a:r>
              </a:p>
            </c:rich>
          </c:tx>
          <c:layout/>
        </c:title>
        <c:numFmt formatCode="General" sourceLinked="1"/>
        <c:tickLblPos val="nextTo"/>
        <c:crossAx val="435290936"/>
        <c:crosses val="autoZero"/>
        <c:crossBetween val="midCat"/>
      </c:valAx>
    </c:plotArea>
    <c:plotVisOnly val="1"/>
  </c:chart>
  <c:txPr>
    <a:bodyPr/>
    <a:lstStyle/>
    <a:p>
      <a:pPr>
        <a:defRPr sz="1800"/>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HABIT FORMATION</a:t>
            </a:r>
          </a:p>
        </c:rich>
      </c:tx>
      <c:layout/>
    </c:title>
    <c:plotArea>
      <c:layout/>
      <c:lineChart>
        <c:grouping val="standard"/>
        <c:ser>
          <c:idx val="0"/>
          <c:order val="0"/>
          <c:tx>
            <c:strRef>
              <c:f>Sheet1!$B$1</c:f>
              <c:strCache>
                <c:ptCount val="1"/>
                <c:pt idx="0">
                  <c:v>Series 1</c:v>
                </c:pt>
              </c:strCache>
            </c:strRef>
          </c:tx>
          <c:marker>
            <c:symbol val="none"/>
          </c:marker>
          <c:cat>
            <c:strRef>
              <c:f>Sheet1!$A$2:$A$7</c:f>
              <c:strCache>
                <c:ptCount val="6"/>
                <c:pt idx="0">
                  <c:v>precontemplation</c:v>
                </c:pt>
                <c:pt idx="1">
                  <c:v>contemplation</c:v>
                </c:pt>
                <c:pt idx="2">
                  <c:v>preparation</c:v>
                </c:pt>
                <c:pt idx="3">
                  <c:v>action</c:v>
                </c:pt>
                <c:pt idx="4">
                  <c:v>maintenance</c:v>
                </c:pt>
                <c:pt idx="5">
                  <c:v>after 6 months</c:v>
                </c:pt>
              </c:strCache>
            </c:strRef>
          </c:cat>
          <c:val>
            <c:numRef>
              <c:f>Sheet1!$B$2:$B$7</c:f>
              <c:numCache>
                <c:formatCode>General</c:formatCode>
                <c:ptCount val="6"/>
                <c:pt idx="0">
                  <c:v>0.0</c:v>
                </c:pt>
                <c:pt idx="1">
                  <c:v>3.0</c:v>
                </c:pt>
                <c:pt idx="2">
                  <c:v>0.0</c:v>
                </c:pt>
                <c:pt idx="3">
                  <c:v>0.0</c:v>
                </c:pt>
                <c:pt idx="4">
                  <c:v>0.0</c:v>
                </c:pt>
                <c:pt idx="5">
                  <c:v>0.0</c:v>
                </c:pt>
              </c:numCache>
            </c:numRef>
          </c:val>
        </c:ser>
        <c:ser>
          <c:idx val="1"/>
          <c:order val="1"/>
          <c:tx>
            <c:strRef>
              <c:f>Sheet1!$C$1</c:f>
              <c:strCache>
                <c:ptCount val="1"/>
                <c:pt idx="0">
                  <c:v>Series 2</c:v>
                </c:pt>
              </c:strCache>
            </c:strRef>
          </c:tx>
          <c:marker>
            <c:symbol val="none"/>
          </c:marker>
          <c:dLbls>
            <c:dLbl>
              <c:idx val="0"/>
              <c:delete val="1"/>
            </c:dLbl>
            <c:dLbl>
              <c:idx val="1"/>
              <c:layout>
                <c:manualLayout>
                  <c:x val="-0.00925925925925926"/>
                  <c:y val="-0.0448965225743118"/>
                </c:manualLayout>
              </c:layout>
              <c:tx>
                <c:rich>
                  <a:bodyPr/>
                  <a:lstStyle/>
                  <a:p>
                    <a:r>
                      <a:rPr lang="en-US" dirty="0" smtClean="0"/>
                      <a:t>Accomplishment</a:t>
                    </a:r>
                  </a:p>
                </c:rich>
              </c:tx>
              <c:showVal val="1"/>
            </c:dLbl>
            <c:dLbl>
              <c:idx val="2"/>
              <c:layout>
                <c:manualLayout>
                  <c:x val="-0.00308641975308642"/>
                  <c:y val="0.0224480403397023"/>
                </c:manualLayout>
              </c:layout>
              <c:tx>
                <c:rich>
                  <a:bodyPr/>
                  <a:lstStyle/>
                  <a:p>
                    <a:r>
                      <a:rPr lang="en-US" dirty="0" smtClean="0"/>
                      <a:t>Bonding</a:t>
                    </a:r>
                  </a:p>
                </c:rich>
              </c:tx>
              <c:showVal val="1"/>
            </c:dLbl>
            <c:dLbl>
              <c:idx val="3"/>
              <c:layout>
                <c:manualLayout>
                  <c:x val="-0.00462962962962963"/>
                  <c:y val="0.0364784245916284"/>
                </c:manualLayout>
              </c:layout>
              <c:tx>
                <c:rich>
                  <a:bodyPr/>
                  <a:lstStyle/>
                  <a:p>
                    <a:r>
                      <a:rPr lang="en-US" dirty="0" smtClean="0"/>
                      <a:t>Accountability</a:t>
                    </a:r>
                  </a:p>
                </c:rich>
              </c:tx>
              <c:showVal val="1"/>
            </c:dLbl>
            <c:dLbl>
              <c:idx val="4"/>
              <c:delete val="1"/>
            </c:dLbl>
            <c:dLbl>
              <c:idx val="5"/>
              <c:delete val="1"/>
            </c:dLbl>
            <c:showVal val="1"/>
          </c:dLbls>
          <c:cat>
            <c:strRef>
              <c:f>Sheet1!$A$2:$A$7</c:f>
              <c:strCache>
                <c:ptCount val="6"/>
                <c:pt idx="0">
                  <c:v>precontemplation</c:v>
                </c:pt>
                <c:pt idx="1">
                  <c:v>contemplation</c:v>
                </c:pt>
                <c:pt idx="2">
                  <c:v>preparation</c:v>
                </c:pt>
                <c:pt idx="3">
                  <c:v>action</c:v>
                </c:pt>
                <c:pt idx="4">
                  <c:v>maintenance</c:v>
                </c:pt>
                <c:pt idx="5">
                  <c:v>after 6 months</c:v>
                </c:pt>
              </c:strCache>
            </c:strRef>
          </c:cat>
          <c:val>
            <c:numRef>
              <c:f>Sheet1!$C$2:$C$7</c:f>
              <c:numCache>
                <c:formatCode>General</c:formatCode>
                <c:ptCount val="6"/>
                <c:pt idx="0">
                  <c:v>0.0</c:v>
                </c:pt>
                <c:pt idx="1">
                  <c:v>3.0</c:v>
                </c:pt>
                <c:pt idx="2">
                  <c:v>3.0</c:v>
                </c:pt>
                <c:pt idx="3">
                  <c:v>4.0</c:v>
                </c:pt>
                <c:pt idx="4">
                  <c:v>4.0</c:v>
                </c:pt>
                <c:pt idx="5">
                  <c:v>4.0</c:v>
                </c:pt>
              </c:numCache>
            </c:numRef>
          </c:val>
        </c:ser>
        <c:marker val="1"/>
        <c:axId val="436147800"/>
        <c:axId val="436153720"/>
      </c:lineChart>
      <c:catAx>
        <c:axId val="436147800"/>
        <c:scaling>
          <c:orientation val="minMax"/>
        </c:scaling>
        <c:axPos val="b"/>
        <c:majorGridlines/>
        <c:title>
          <c:tx>
            <c:rich>
              <a:bodyPr/>
              <a:lstStyle/>
              <a:p>
                <a:pPr>
                  <a:defRPr/>
                </a:pPr>
                <a:r>
                  <a:rPr lang="en-US"/>
                  <a:t>TIME</a:t>
                </a:r>
              </a:p>
            </c:rich>
          </c:tx>
          <c:layout/>
        </c:title>
        <c:tickLblPos val="nextTo"/>
        <c:txPr>
          <a:bodyPr/>
          <a:lstStyle/>
          <a:p>
            <a:pPr>
              <a:defRPr sz="1400"/>
            </a:pPr>
            <a:endParaRPr lang="en-US"/>
          </a:p>
        </c:txPr>
        <c:crossAx val="436153720"/>
        <c:crosses val="autoZero"/>
        <c:auto val="1"/>
        <c:lblAlgn val="ctr"/>
        <c:lblOffset val="100"/>
        <c:tickLblSkip val="1"/>
        <c:tickMarkSkip val="1"/>
      </c:catAx>
      <c:valAx>
        <c:axId val="436153720"/>
        <c:scaling>
          <c:orientation val="minMax"/>
          <c:max val="4.5"/>
        </c:scaling>
        <c:delete val="1"/>
        <c:axPos val="l"/>
        <c:title>
          <c:tx>
            <c:rich>
              <a:bodyPr rot="0" vert="wordArtVert"/>
              <a:lstStyle/>
              <a:p>
                <a:pPr>
                  <a:defRPr/>
                </a:pPr>
                <a:r>
                  <a:rPr lang="en-US"/>
                  <a:t>EFFORT</a:t>
                </a:r>
              </a:p>
            </c:rich>
          </c:tx>
          <c:layout/>
        </c:title>
        <c:numFmt formatCode="General" sourceLinked="1"/>
        <c:tickLblPos val="nextTo"/>
        <c:crossAx val="436147800"/>
        <c:crosses val="autoZero"/>
        <c:crossBetween val="midCat"/>
      </c:valAx>
    </c:plotArea>
    <c:plotVisOnly val="1"/>
  </c:chart>
  <c:txPr>
    <a:bodyPr/>
    <a:lstStyle/>
    <a:p>
      <a:pPr>
        <a:defRPr sz="1800"/>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HABIT FORMATION</a:t>
            </a:r>
          </a:p>
        </c:rich>
      </c:tx>
      <c:layout/>
    </c:title>
    <c:plotArea>
      <c:layout/>
      <c:lineChart>
        <c:grouping val="standard"/>
        <c:ser>
          <c:idx val="0"/>
          <c:order val="0"/>
          <c:tx>
            <c:strRef>
              <c:f>Sheet1!$B$1</c:f>
              <c:strCache>
                <c:ptCount val="1"/>
                <c:pt idx="0">
                  <c:v>Series 1</c:v>
                </c:pt>
              </c:strCache>
            </c:strRef>
          </c:tx>
          <c:marker>
            <c:symbol val="none"/>
          </c:marker>
          <c:cat>
            <c:strRef>
              <c:f>Sheet1!$A$2:$A$7</c:f>
              <c:strCache>
                <c:ptCount val="6"/>
                <c:pt idx="0">
                  <c:v>precontemplation</c:v>
                </c:pt>
                <c:pt idx="1">
                  <c:v>contemplation</c:v>
                </c:pt>
                <c:pt idx="2">
                  <c:v>preparation</c:v>
                </c:pt>
                <c:pt idx="3">
                  <c:v>action</c:v>
                </c:pt>
                <c:pt idx="4">
                  <c:v>maintenance</c:v>
                </c:pt>
                <c:pt idx="5">
                  <c:v>after 6 months</c:v>
                </c:pt>
              </c:strCache>
            </c:strRef>
          </c:cat>
          <c:val>
            <c:numRef>
              <c:f>Sheet1!$B$2:$B$7</c:f>
              <c:numCache>
                <c:formatCode>General</c:formatCode>
                <c:ptCount val="6"/>
                <c:pt idx="0">
                  <c:v>0.0</c:v>
                </c:pt>
                <c:pt idx="1">
                  <c:v>3.0</c:v>
                </c:pt>
                <c:pt idx="2">
                  <c:v>0.0</c:v>
                </c:pt>
                <c:pt idx="3">
                  <c:v>0.0</c:v>
                </c:pt>
                <c:pt idx="4">
                  <c:v>0.0</c:v>
                </c:pt>
                <c:pt idx="5">
                  <c:v>0.0</c:v>
                </c:pt>
              </c:numCache>
            </c:numRef>
          </c:val>
        </c:ser>
        <c:ser>
          <c:idx val="1"/>
          <c:order val="1"/>
          <c:tx>
            <c:strRef>
              <c:f>Sheet1!$C$1</c:f>
              <c:strCache>
                <c:ptCount val="1"/>
                <c:pt idx="0">
                  <c:v>Series 2</c:v>
                </c:pt>
              </c:strCache>
            </c:strRef>
          </c:tx>
          <c:marker>
            <c:symbol val="none"/>
          </c:marker>
          <c:dLbls>
            <c:dLbl>
              <c:idx val="0"/>
              <c:delete val="1"/>
            </c:dLbl>
            <c:dLbl>
              <c:idx val="1"/>
              <c:layout>
                <c:manualLayout>
                  <c:x val="-0.00925925925925926"/>
                  <c:y val="-0.0448965225743118"/>
                </c:manualLayout>
              </c:layout>
              <c:tx>
                <c:rich>
                  <a:bodyPr/>
                  <a:lstStyle/>
                  <a:p>
                    <a:r>
                      <a:rPr lang="en-US" dirty="0" smtClean="0"/>
                      <a:t>Accomplishment</a:t>
                    </a:r>
                  </a:p>
                </c:rich>
              </c:tx>
              <c:showVal val="1"/>
            </c:dLbl>
            <c:dLbl>
              <c:idx val="2"/>
              <c:layout>
                <c:manualLayout>
                  <c:x val="-0.00308641975308642"/>
                  <c:y val="0.0224480403397023"/>
                </c:manualLayout>
              </c:layout>
              <c:tx>
                <c:rich>
                  <a:bodyPr/>
                  <a:lstStyle/>
                  <a:p>
                    <a:r>
                      <a:rPr lang="en-US" dirty="0" smtClean="0"/>
                      <a:t>Bonding</a:t>
                    </a:r>
                  </a:p>
                </c:rich>
              </c:tx>
              <c:showVal val="1"/>
            </c:dLbl>
            <c:dLbl>
              <c:idx val="3"/>
              <c:layout>
                <c:manualLayout>
                  <c:x val="-0.00462962962962963"/>
                  <c:y val="0.0364784245916284"/>
                </c:manualLayout>
              </c:layout>
              <c:tx>
                <c:rich>
                  <a:bodyPr/>
                  <a:lstStyle/>
                  <a:p>
                    <a:r>
                      <a:rPr lang="en-US" dirty="0" smtClean="0"/>
                      <a:t>Accountability</a:t>
                    </a:r>
                  </a:p>
                </c:rich>
              </c:tx>
              <c:showVal val="1"/>
            </c:dLbl>
            <c:dLbl>
              <c:idx val="4"/>
              <c:delete val="1"/>
            </c:dLbl>
            <c:dLbl>
              <c:idx val="5"/>
              <c:delete val="1"/>
            </c:dLbl>
            <c:showVal val="1"/>
          </c:dLbls>
          <c:cat>
            <c:strRef>
              <c:f>Sheet1!$A$2:$A$7</c:f>
              <c:strCache>
                <c:ptCount val="6"/>
                <c:pt idx="0">
                  <c:v>precontemplation</c:v>
                </c:pt>
                <c:pt idx="1">
                  <c:v>contemplation</c:v>
                </c:pt>
                <c:pt idx="2">
                  <c:v>preparation</c:v>
                </c:pt>
                <c:pt idx="3">
                  <c:v>action</c:v>
                </c:pt>
                <c:pt idx="4">
                  <c:v>maintenance</c:v>
                </c:pt>
                <c:pt idx="5">
                  <c:v>after 6 months</c:v>
                </c:pt>
              </c:strCache>
            </c:strRef>
          </c:cat>
          <c:val>
            <c:numRef>
              <c:f>Sheet1!$C$2:$C$7</c:f>
              <c:numCache>
                <c:formatCode>General</c:formatCode>
                <c:ptCount val="6"/>
                <c:pt idx="0">
                  <c:v>0.0</c:v>
                </c:pt>
                <c:pt idx="1">
                  <c:v>3.0</c:v>
                </c:pt>
                <c:pt idx="2">
                  <c:v>3.0</c:v>
                </c:pt>
                <c:pt idx="3">
                  <c:v>4.0</c:v>
                </c:pt>
                <c:pt idx="4">
                  <c:v>4.0</c:v>
                </c:pt>
                <c:pt idx="5">
                  <c:v>4.0</c:v>
                </c:pt>
              </c:numCache>
            </c:numRef>
          </c:val>
        </c:ser>
        <c:marker val="1"/>
        <c:axId val="438336488"/>
        <c:axId val="438342408"/>
      </c:lineChart>
      <c:catAx>
        <c:axId val="438336488"/>
        <c:scaling>
          <c:orientation val="minMax"/>
        </c:scaling>
        <c:axPos val="b"/>
        <c:majorGridlines/>
        <c:title>
          <c:tx>
            <c:rich>
              <a:bodyPr/>
              <a:lstStyle/>
              <a:p>
                <a:pPr>
                  <a:defRPr/>
                </a:pPr>
                <a:r>
                  <a:rPr lang="en-US"/>
                  <a:t>TIME</a:t>
                </a:r>
              </a:p>
            </c:rich>
          </c:tx>
          <c:layout/>
        </c:title>
        <c:tickLblPos val="nextTo"/>
        <c:txPr>
          <a:bodyPr/>
          <a:lstStyle/>
          <a:p>
            <a:pPr>
              <a:defRPr sz="1400"/>
            </a:pPr>
            <a:endParaRPr lang="en-US"/>
          </a:p>
        </c:txPr>
        <c:crossAx val="438342408"/>
        <c:crosses val="autoZero"/>
        <c:auto val="1"/>
        <c:lblAlgn val="ctr"/>
        <c:lblOffset val="100"/>
        <c:tickLblSkip val="1"/>
        <c:tickMarkSkip val="1"/>
      </c:catAx>
      <c:valAx>
        <c:axId val="438342408"/>
        <c:scaling>
          <c:orientation val="minMax"/>
          <c:max val="4.5"/>
        </c:scaling>
        <c:delete val="1"/>
        <c:axPos val="l"/>
        <c:title>
          <c:tx>
            <c:rich>
              <a:bodyPr rot="0" vert="wordArtVert"/>
              <a:lstStyle/>
              <a:p>
                <a:pPr>
                  <a:defRPr/>
                </a:pPr>
                <a:r>
                  <a:rPr lang="en-US"/>
                  <a:t>EFFORT</a:t>
                </a:r>
              </a:p>
            </c:rich>
          </c:tx>
          <c:layout/>
        </c:title>
        <c:numFmt formatCode="General" sourceLinked="1"/>
        <c:tickLblPos val="nextTo"/>
        <c:crossAx val="438336488"/>
        <c:crosses val="autoZero"/>
        <c:crossBetween val="midCat"/>
      </c:valAx>
    </c:plotArea>
    <c:plotVisOnly val="1"/>
  </c:chart>
  <c:txPr>
    <a:bodyPr/>
    <a:lstStyle/>
    <a:p>
      <a:pPr>
        <a:defRPr sz="1800"/>
      </a:pPr>
      <a:endParaRPr lang="en-US"/>
    </a:p>
  </c:txPr>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HABIT FORMATION</a:t>
            </a:r>
          </a:p>
        </c:rich>
      </c:tx>
      <c:layout/>
    </c:title>
    <c:plotArea>
      <c:layout/>
      <c:lineChart>
        <c:grouping val="standard"/>
        <c:ser>
          <c:idx val="0"/>
          <c:order val="0"/>
          <c:tx>
            <c:strRef>
              <c:f>Sheet1!$B$1</c:f>
              <c:strCache>
                <c:ptCount val="1"/>
                <c:pt idx="0">
                  <c:v>Series 1</c:v>
                </c:pt>
              </c:strCache>
            </c:strRef>
          </c:tx>
          <c:marker>
            <c:symbol val="none"/>
          </c:marker>
          <c:cat>
            <c:strRef>
              <c:f>Sheet1!$A$2:$A$7</c:f>
              <c:strCache>
                <c:ptCount val="6"/>
                <c:pt idx="0">
                  <c:v>precontemplation</c:v>
                </c:pt>
                <c:pt idx="1">
                  <c:v>contemplation</c:v>
                </c:pt>
                <c:pt idx="2">
                  <c:v>preparation</c:v>
                </c:pt>
                <c:pt idx="3">
                  <c:v>action</c:v>
                </c:pt>
                <c:pt idx="4">
                  <c:v>maintenance</c:v>
                </c:pt>
                <c:pt idx="5">
                  <c:v>after 6 months</c:v>
                </c:pt>
              </c:strCache>
            </c:strRef>
          </c:cat>
          <c:val>
            <c:numRef>
              <c:f>Sheet1!$B$2:$B$7</c:f>
              <c:numCache>
                <c:formatCode>General</c:formatCode>
                <c:ptCount val="6"/>
                <c:pt idx="0">
                  <c:v>0.0</c:v>
                </c:pt>
                <c:pt idx="1">
                  <c:v>3.0</c:v>
                </c:pt>
                <c:pt idx="2">
                  <c:v>0.0</c:v>
                </c:pt>
                <c:pt idx="3">
                  <c:v>0.0</c:v>
                </c:pt>
                <c:pt idx="4">
                  <c:v>0.0</c:v>
                </c:pt>
                <c:pt idx="5">
                  <c:v>0.0</c:v>
                </c:pt>
              </c:numCache>
            </c:numRef>
          </c:val>
        </c:ser>
        <c:ser>
          <c:idx val="1"/>
          <c:order val="1"/>
          <c:tx>
            <c:strRef>
              <c:f>Sheet1!$C$1</c:f>
              <c:strCache>
                <c:ptCount val="1"/>
                <c:pt idx="0">
                  <c:v>Series 2</c:v>
                </c:pt>
              </c:strCache>
            </c:strRef>
          </c:tx>
          <c:marker>
            <c:symbol val="none"/>
          </c:marker>
          <c:dLbls>
            <c:dLbl>
              <c:idx val="0"/>
              <c:delete val="1"/>
            </c:dLbl>
            <c:dLbl>
              <c:idx val="1"/>
              <c:layout>
                <c:manualLayout>
                  <c:x val="-0.00925925925925926"/>
                  <c:y val="-0.0448965225743118"/>
                </c:manualLayout>
              </c:layout>
              <c:tx>
                <c:rich>
                  <a:bodyPr/>
                  <a:lstStyle/>
                  <a:p>
                    <a:r>
                      <a:rPr lang="en-US" dirty="0" smtClean="0"/>
                      <a:t>Accomplishment</a:t>
                    </a:r>
                  </a:p>
                </c:rich>
              </c:tx>
              <c:showVal val="1"/>
            </c:dLbl>
            <c:dLbl>
              <c:idx val="2"/>
              <c:layout>
                <c:manualLayout>
                  <c:x val="-0.00308641975308642"/>
                  <c:y val="0.0224480403397023"/>
                </c:manualLayout>
              </c:layout>
              <c:tx>
                <c:rich>
                  <a:bodyPr/>
                  <a:lstStyle/>
                  <a:p>
                    <a:r>
                      <a:rPr lang="en-US" dirty="0" smtClean="0"/>
                      <a:t>Bonding</a:t>
                    </a:r>
                  </a:p>
                </c:rich>
              </c:tx>
              <c:showVal val="1"/>
            </c:dLbl>
            <c:dLbl>
              <c:idx val="3"/>
              <c:layout>
                <c:manualLayout>
                  <c:x val="-0.00462962962962963"/>
                  <c:y val="0.0364784245916284"/>
                </c:manualLayout>
              </c:layout>
              <c:tx>
                <c:rich>
                  <a:bodyPr/>
                  <a:lstStyle/>
                  <a:p>
                    <a:r>
                      <a:rPr lang="en-US" dirty="0" smtClean="0"/>
                      <a:t>Accountability</a:t>
                    </a:r>
                  </a:p>
                </c:rich>
              </c:tx>
              <c:showVal val="1"/>
            </c:dLbl>
            <c:dLbl>
              <c:idx val="4"/>
              <c:delete val="1"/>
            </c:dLbl>
            <c:dLbl>
              <c:idx val="5"/>
              <c:delete val="1"/>
            </c:dLbl>
            <c:showVal val="1"/>
          </c:dLbls>
          <c:cat>
            <c:strRef>
              <c:f>Sheet1!$A$2:$A$7</c:f>
              <c:strCache>
                <c:ptCount val="6"/>
                <c:pt idx="0">
                  <c:v>precontemplation</c:v>
                </c:pt>
                <c:pt idx="1">
                  <c:v>contemplation</c:v>
                </c:pt>
                <c:pt idx="2">
                  <c:v>preparation</c:v>
                </c:pt>
                <c:pt idx="3">
                  <c:v>action</c:v>
                </c:pt>
                <c:pt idx="4">
                  <c:v>maintenance</c:v>
                </c:pt>
                <c:pt idx="5">
                  <c:v>after 6 months</c:v>
                </c:pt>
              </c:strCache>
            </c:strRef>
          </c:cat>
          <c:val>
            <c:numRef>
              <c:f>Sheet1!$C$2:$C$7</c:f>
              <c:numCache>
                <c:formatCode>General</c:formatCode>
                <c:ptCount val="6"/>
                <c:pt idx="0">
                  <c:v>0.0</c:v>
                </c:pt>
                <c:pt idx="1">
                  <c:v>3.0</c:v>
                </c:pt>
                <c:pt idx="2">
                  <c:v>3.0</c:v>
                </c:pt>
                <c:pt idx="3">
                  <c:v>4.0</c:v>
                </c:pt>
                <c:pt idx="4">
                  <c:v>4.0</c:v>
                </c:pt>
                <c:pt idx="5">
                  <c:v>4.0</c:v>
                </c:pt>
              </c:numCache>
            </c:numRef>
          </c:val>
        </c:ser>
        <c:marker val="1"/>
        <c:axId val="438416344"/>
        <c:axId val="438422264"/>
      </c:lineChart>
      <c:catAx>
        <c:axId val="438416344"/>
        <c:scaling>
          <c:orientation val="minMax"/>
        </c:scaling>
        <c:axPos val="b"/>
        <c:majorGridlines/>
        <c:title>
          <c:tx>
            <c:rich>
              <a:bodyPr/>
              <a:lstStyle/>
              <a:p>
                <a:pPr>
                  <a:defRPr/>
                </a:pPr>
                <a:r>
                  <a:rPr lang="en-US"/>
                  <a:t>TIME</a:t>
                </a:r>
              </a:p>
            </c:rich>
          </c:tx>
          <c:layout/>
        </c:title>
        <c:tickLblPos val="nextTo"/>
        <c:txPr>
          <a:bodyPr/>
          <a:lstStyle/>
          <a:p>
            <a:pPr>
              <a:defRPr sz="1400"/>
            </a:pPr>
            <a:endParaRPr lang="en-US"/>
          </a:p>
        </c:txPr>
        <c:crossAx val="438422264"/>
        <c:crosses val="autoZero"/>
        <c:auto val="1"/>
        <c:lblAlgn val="ctr"/>
        <c:lblOffset val="100"/>
        <c:tickLblSkip val="1"/>
        <c:tickMarkSkip val="1"/>
      </c:catAx>
      <c:valAx>
        <c:axId val="438422264"/>
        <c:scaling>
          <c:orientation val="minMax"/>
          <c:max val="4.5"/>
        </c:scaling>
        <c:delete val="1"/>
        <c:axPos val="l"/>
        <c:title>
          <c:tx>
            <c:rich>
              <a:bodyPr rot="0" vert="wordArtVert"/>
              <a:lstStyle/>
              <a:p>
                <a:pPr>
                  <a:defRPr/>
                </a:pPr>
                <a:r>
                  <a:rPr lang="en-US"/>
                  <a:t>EFFORT</a:t>
                </a:r>
              </a:p>
            </c:rich>
          </c:tx>
          <c:layout/>
        </c:title>
        <c:numFmt formatCode="General" sourceLinked="1"/>
        <c:tickLblPos val="nextTo"/>
        <c:crossAx val="438416344"/>
        <c:crosses val="autoZero"/>
        <c:crossBetween val="midCat"/>
      </c:valAx>
    </c:plotArea>
    <c:plotVisOnly val="1"/>
  </c:chart>
  <c:txPr>
    <a:bodyPr/>
    <a:lstStyle/>
    <a:p>
      <a:pPr>
        <a:defRPr sz="18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HABIT FORMATION</a:t>
            </a:r>
          </a:p>
        </c:rich>
      </c:tx>
      <c:layout/>
    </c:title>
    <c:plotArea>
      <c:layout/>
      <c:lineChart>
        <c:grouping val="standard"/>
        <c:ser>
          <c:idx val="0"/>
          <c:order val="0"/>
          <c:tx>
            <c:strRef>
              <c:f>Sheet1!$B$1</c:f>
              <c:strCache>
                <c:ptCount val="1"/>
                <c:pt idx="0">
                  <c:v>Series 1</c:v>
                </c:pt>
              </c:strCache>
            </c:strRef>
          </c:tx>
          <c:marker>
            <c:symbol val="none"/>
          </c:marker>
          <c:cat>
            <c:strRef>
              <c:f>Sheet1!$A$2:$A$7</c:f>
              <c:strCache>
                <c:ptCount val="6"/>
                <c:pt idx="0">
                  <c:v>precontemplation</c:v>
                </c:pt>
                <c:pt idx="1">
                  <c:v>contemplation</c:v>
                </c:pt>
                <c:pt idx="2">
                  <c:v>preparation</c:v>
                </c:pt>
                <c:pt idx="3">
                  <c:v>action</c:v>
                </c:pt>
                <c:pt idx="4">
                  <c:v>maintenance</c:v>
                </c:pt>
                <c:pt idx="5">
                  <c:v>after 6 months</c:v>
                </c:pt>
              </c:strCache>
            </c:strRef>
          </c:cat>
          <c:val>
            <c:numRef>
              <c:f>Sheet1!$B$2:$B$7</c:f>
              <c:numCache>
                <c:formatCode>General</c:formatCode>
                <c:ptCount val="6"/>
                <c:pt idx="0">
                  <c:v>0.0</c:v>
                </c:pt>
                <c:pt idx="1">
                  <c:v>3.0</c:v>
                </c:pt>
              </c:numCache>
            </c:numRef>
          </c:val>
        </c:ser>
        <c:marker val="1"/>
        <c:axId val="435476840"/>
        <c:axId val="435471864"/>
      </c:lineChart>
      <c:catAx>
        <c:axId val="435476840"/>
        <c:scaling>
          <c:orientation val="minMax"/>
        </c:scaling>
        <c:axPos val="b"/>
        <c:majorGridlines/>
        <c:title>
          <c:tx>
            <c:rich>
              <a:bodyPr/>
              <a:lstStyle/>
              <a:p>
                <a:pPr>
                  <a:defRPr/>
                </a:pPr>
                <a:r>
                  <a:rPr lang="en-US"/>
                  <a:t>TIME</a:t>
                </a:r>
              </a:p>
            </c:rich>
          </c:tx>
          <c:layout/>
        </c:title>
        <c:tickLblPos val="nextTo"/>
        <c:txPr>
          <a:bodyPr/>
          <a:lstStyle/>
          <a:p>
            <a:pPr>
              <a:defRPr sz="1400"/>
            </a:pPr>
            <a:endParaRPr lang="en-US"/>
          </a:p>
        </c:txPr>
        <c:crossAx val="435471864"/>
        <c:crosses val="autoZero"/>
        <c:auto val="1"/>
        <c:lblAlgn val="ctr"/>
        <c:lblOffset val="100"/>
        <c:tickLblSkip val="1"/>
        <c:tickMarkSkip val="1"/>
      </c:catAx>
      <c:valAx>
        <c:axId val="435471864"/>
        <c:scaling>
          <c:orientation val="minMax"/>
          <c:max val="4.5"/>
        </c:scaling>
        <c:delete val="1"/>
        <c:axPos val="l"/>
        <c:title>
          <c:tx>
            <c:rich>
              <a:bodyPr rot="0" vert="wordArtVert" wrap="square" anchor="ctr" anchorCtr="1">
                <a:noAutofit/>
              </a:bodyPr>
              <a:lstStyle/>
              <a:p>
                <a:pPr>
                  <a:defRPr b="1"/>
                </a:pPr>
                <a:r>
                  <a:rPr lang="en-US" b="1" dirty="0"/>
                  <a:t>EFFORT</a:t>
                </a:r>
              </a:p>
            </c:rich>
          </c:tx>
          <c:layout/>
        </c:title>
        <c:numFmt formatCode="General" sourceLinked="1"/>
        <c:tickLblPos val="nextTo"/>
        <c:crossAx val="435476840"/>
        <c:crosses val="autoZero"/>
        <c:crossBetween val="midCat"/>
      </c:valAx>
    </c:plotArea>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HABIT FORMATION</a:t>
            </a:r>
          </a:p>
        </c:rich>
      </c:tx>
      <c:layout/>
    </c:title>
    <c:plotArea>
      <c:layout/>
      <c:lineChart>
        <c:grouping val="standard"/>
        <c:ser>
          <c:idx val="0"/>
          <c:order val="0"/>
          <c:tx>
            <c:strRef>
              <c:f>Sheet1!$B$1</c:f>
              <c:strCache>
                <c:ptCount val="1"/>
                <c:pt idx="0">
                  <c:v>Series 1</c:v>
                </c:pt>
              </c:strCache>
            </c:strRef>
          </c:tx>
          <c:marker>
            <c:symbol val="none"/>
          </c:marker>
          <c:cat>
            <c:strRef>
              <c:f>Sheet1!$A$2:$A$7</c:f>
              <c:strCache>
                <c:ptCount val="6"/>
                <c:pt idx="0">
                  <c:v>precontemplation</c:v>
                </c:pt>
                <c:pt idx="1">
                  <c:v>contemplation</c:v>
                </c:pt>
                <c:pt idx="2">
                  <c:v>preparation</c:v>
                </c:pt>
                <c:pt idx="3">
                  <c:v>action</c:v>
                </c:pt>
                <c:pt idx="4">
                  <c:v>maintenance</c:v>
                </c:pt>
                <c:pt idx="5">
                  <c:v>after 6 months</c:v>
                </c:pt>
              </c:strCache>
            </c:strRef>
          </c:cat>
          <c:val>
            <c:numRef>
              <c:f>Sheet1!$B$2:$B$7</c:f>
              <c:numCache>
                <c:formatCode>General</c:formatCode>
                <c:ptCount val="6"/>
                <c:pt idx="0">
                  <c:v>0.0</c:v>
                </c:pt>
                <c:pt idx="1">
                  <c:v>3.0</c:v>
                </c:pt>
                <c:pt idx="2">
                  <c:v>0.0</c:v>
                </c:pt>
                <c:pt idx="3">
                  <c:v>0.0</c:v>
                </c:pt>
                <c:pt idx="4">
                  <c:v>0.0</c:v>
                </c:pt>
                <c:pt idx="5">
                  <c:v>0.0</c:v>
                </c:pt>
              </c:numCache>
            </c:numRef>
          </c:val>
        </c:ser>
        <c:marker val="1"/>
        <c:axId val="435534680"/>
        <c:axId val="435529704"/>
      </c:lineChart>
      <c:catAx>
        <c:axId val="435534680"/>
        <c:scaling>
          <c:orientation val="minMax"/>
        </c:scaling>
        <c:axPos val="b"/>
        <c:majorGridlines/>
        <c:title>
          <c:tx>
            <c:rich>
              <a:bodyPr/>
              <a:lstStyle/>
              <a:p>
                <a:pPr>
                  <a:defRPr/>
                </a:pPr>
                <a:r>
                  <a:rPr lang="en-US"/>
                  <a:t>TIME</a:t>
                </a:r>
              </a:p>
            </c:rich>
          </c:tx>
          <c:layout/>
        </c:title>
        <c:tickLblPos val="nextTo"/>
        <c:txPr>
          <a:bodyPr/>
          <a:lstStyle/>
          <a:p>
            <a:pPr>
              <a:defRPr sz="1400"/>
            </a:pPr>
            <a:endParaRPr lang="en-US"/>
          </a:p>
        </c:txPr>
        <c:crossAx val="435529704"/>
        <c:crosses val="autoZero"/>
        <c:auto val="1"/>
        <c:lblAlgn val="ctr"/>
        <c:lblOffset val="100"/>
        <c:tickLblSkip val="1"/>
        <c:tickMarkSkip val="1"/>
      </c:catAx>
      <c:valAx>
        <c:axId val="435529704"/>
        <c:scaling>
          <c:orientation val="minMax"/>
          <c:max val="4.5"/>
        </c:scaling>
        <c:delete val="1"/>
        <c:axPos val="l"/>
        <c:title>
          <c:tx>
            <c:rich>
              <a:bodyPr rot="0" vert="wordArtVert" wrap="square" anchor="ctr" anchorCtr="1">
                <a:noAutofit/>
              </a:bodyPr>
              <a:lstStyle/>
              <a:p>
                <a:pPr>
                  <a:defRPr b="1"/>
                </a:pPr>
                <a:r>
                  <a:rPr lang="en-US" b="1" dirty="0"/>
                  <a:t>EFFORT</a:t>
                </a:r>
              </a:p>
            </c:rich>
          </c:tx>
          <c:layout/>
        </c:title>
        <c:numFmt formatCode="General" sourceLinked="1"/>
        <c:tickLblPos val="nextTo"/>
        <c:crossAx val="435534680"/>
        <c:crosses val="autoZero"/>
        <c:crossBetween val="midCat"/>
      </c:valAx>
    </c:plotArea>
    <c:plotVisOnly val="1"/>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HABIT FORMATION</a:t>
            </a:r>
          </a:p>
        </c:rich>
      </c:tx>
      <c:layout/>
    </c:title>
    <c:plotArea>
      <c:layout/>
      <c:lineChart>
        <c:grouping val="standard"/>
        <c:ser>
          <c:idx val="0"/>
          <c:order val="0"/>
          <c:tx>
            <c:strRef>
              <c:f>Sheet1!$B$1</c:f>
              <c:strCache>
                <c:ptCount val="1"/>
                <c:pt idx="0">
                  <c:v>Series 1</c:v>
                </c:pt>
              </c:strCache>
            </c:strRef>
          </c:tx>
          <c:marker>
            <c:symbol val="none"/>
          </c:marker>
          <c:dLbls>
            <c:dLbl>
              <c:idx val="0"/>
              <c:delete val="1"/>
            </c:dLbl>
            <c:dLbl>
              <c:idx val="1"/>
              <c:layout>
                <c:manualLayout>
                  <c:x val="-0.00925925925925926"/>
                  <c:y val="-0.0448965225743118"/>
                </c:manualLayout>
              </c:layout>
              <c:tx>
                <c:rich>
                  <a:bodyPr/>
                  <a:lstStyle/>
                  <a:p>
                    <a:r>
                      <a:rPr lang="en-US" dirty="0" smtClean="0"/>
                      <a:t>Motivation</a:t>
                    </a:r>
                    <a:endParaRPr lang="en-US" dirty="0"/>
                  </a:p>
                </c:rich>
              </c:tx>
              <c:showVal val="1"/>
            </c:dLbl>
            <c:dLbl>
              <c:idx val="2"/>
              <c:delete val="1"/>
            </c:dLbl>
            <c:dLbl>
              <c:idx val="3"/>
              <c:delete val="1"/>
            </c:dLbl>
            <c:dLbl>
              <c:idx val="4"/>
              <c:delete val="1"/>
            </c:dLbl>
            <c:dLbl>
              <c:idx val="5"/>
              <c:delete val="1"/>
            </c:dLbl>
            <c:showVal val="1"/>
          </c:dLbls>
          <c:cat>
            <c:strRef>
              <c:f>Sheet1!$A$2:$A$7</c:f>
              <c:strCache>
                <c:ptCount val="6"/>
                <c:pt idx="0">
                  <c:v>precontemplation</c:v>
                </c:pt>
                <c:pt idx="1">
                  <c:v>contemplation</c:v>
                </c:pt>
                <c:pt idx="2">
                  <c:v>preparation</c:v>
                </c:pt>
                <c:pt idx="3">
                  <c:v>action</c:v>
                </c:pt>
                <c:pt idx="4">
                  <c:v>maintenance</c:v>
                </c:pt>
                <c:pt idx="5">
                  <c:v>after 6 months</c:v>
                </c:pt>
              </c:strCache>
            </c:strRef>
          </c:cat>
          <c:val>
            <c:numRef>
              <c:f>Sheet1!$B$2:$B$7</c:f>
              <c:numCache>
                <c:formatCode>General</c:formatCode>
                <c:ptCount val="6"/>
                <c:pt idx="0">
                  <c:v>0.0</c:v>
                </c:pt>
                <c:pt idx="1">
                  <c:v>3.0</c:v>
                </c:pt>
                <c:pt idx="2">
                  <c:v>0.0</c:v>
                </c:pt>
                <c:pt idx="3">
                  <c:v>0.0</c:v>
                </c:pt>
                <c:pt idx="4">
                  <c:v>0.0</c:v>
                </c:pt>
                <c:pt idx="5">
                  <c:v>0.0</c:v>
                </c:pt>
              </c:numCache>
            </c:numRef>
          </c:val>
        </c:ser>
        <c:marker val="1"/>
        <c:axId val="435607912"/>
        <c:axId val="435613832"/>
      </c:lineChart>
      <c:catAx>
        <c:axId val="435607912"/>
        <c:scaling>
          <c:orientation val="minMax"/>
        </c:scaling>
        <c:axPos val="b"/>
        <c:majorGridlines/>
        <c:title>
          <c:tx>
            <c:rich>
              <a:bodyPr/>
              <a:lstStyle/>
              <a:p>
                <a:pPr>
                  <a:defRPr/>
                </a:pPr>
                <a:r>
                  <a:rPr lang="en-US"/>
                  <a:t>TIME</a:t>
                </a:r>
              </a:p>
            </c:rich>
          </c:tx>
          <c:layout/>
        </c:title>
        <c:tickLblPos val="nextTo"/>
        <c:txPr>
          <a:bodyPr/>
          <a:lstStyle/>
          <a:p>
            <a:pPr>
              <a:defRPr sz="1400"/>
            </a:pPr>
            <a:endParaRPr lang="en-US"/>
          </a:p>
        </c:txPr>
        <c:crossAx val="435613832"/>
        <c:crosses val="autoZero"/>
        <c:auto val="1"/>
        <c:lblAlgn val="ctr"/>
        <c:lblOffset val="100"/>
        <c:tickLblSkip val="1"/>
        <c:tickMarkSkip val="1"/>
      </c:catAx>
      <c:valAx>
        <c:axId val="435613832"/>
        <c:scaling>
          <c:orientation val="minMax"/>
          <c:max val="4.5"/>
        </c:scaling>
        <c:delete val="1"/>
        <c:axPos val="l"/>
        <c:title>
          <c:tx>
            <c:rich>
              <a:bodyPr rot="0" vert="wordArtVert"/>
              <a:lstStyle/>
              <a:p>
                <a:pPr>
                  <a:defRPr/>
                </a:pPr>
                <a:r>
                  <a:rPr lang="en-US"/>
                  <a:t>EFFORT</a:t>
                </a:r>
              </a:p>
            </c:rich>
          </c:tx>
          <c:layout/>
        </c:title>
        <c:numFmt formatCode="General" sourceLinked="1"/>
        <c:tickLblPos val="nextTo"/>
        <c:crossAx val="435607912"/>
        <c:crosses val="autoZero"/>
        <c:crossBetween val="midCat"/>
      </c:valAx>
    </c:plotArea>
    <c:plotVisOnly val="1"/>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HABIT FORMATION</a:t>
            </a:r>
          </a:p>
        </c:rich>
      </c:tx>
      <c:layout/>
    </c:title>
    <c:plotArea>
      <c:layout/>
      <c:lineChart>
        <c:grouping val="standard"/>
        <c:ser>
          <c:idx val="0"/>
          <c:order val="0"/>
          <c:tx>
            <c:strRef>
              <c:f>Sheet1!$B$1</c:f>
              <c:strCache>
                <c:ptCount val="1"/>
                <c:pt idx="0">
                  <c:v>Series 1</c:v>
                </c:pt>
              </c:strCache>
            </c:strRef>
          </c:tx>
          <c:marker>
            <c:symbol val="none"/>
          </c:marker>
          <c:cat>
            <c:strRef>
              <c:f>Sheet1!$A$2:$A$7</c:f>
              <c:strCache>
                <c:ptCount val="6"/>
                <c:pt idx="0">
                  <c:v>precontemplation</c:v>
                </c:pt>
                <c:pt idx="1">
                  <c:v>contemplation</c:v>
                </c:pt>
                <c:pt idx="2">
                  <c:v>preparation</c:v>
                </c:pt>
                <c:pt idx="3">
                  <c:v>action</c:v>
                </c:pt>
                <c:pt idx="4">
                  <c:v>maintenance</c:v>
                </c:pt>
                <c:pt idx="5">
                  <c:v>after 6 months</c:v>
                </c:pt>
              </c:strCache>
            </c:strRef>
          </c:cat>
          <c:val>
            <c:numRef>
              <c:f>Sheet1!$B$2:$B$7</c:f>
              <c:numCache>
                <c:formatCode>General</c:formatCode>
                <c:ptCount val="6"/>
                <c:pt idx="0">
                  <c:v>0.0</c:v>
                </c:pt>
                <c:pt idx="1">
                  <c:v>3.0</c:v>
                </c:pt>
                <c:pt idx="2">
                  <c:v>0.0</c:v>
                </c:pt>
                <c:pt idx="3">
                  <c:v>0.0</c:v>
                </c:pt>
                <c:pt idx="4">
                  <c:v>0.0</c:v>
                </c:pt>
                <c:pt idx="5">
                  <c:v>0.0</c:v>
                </c:pt>
              </c:numCache>
            </c:numRef>
          </c:val>
        </c:ser>
        <c:ser>
          <c:idx val="1"/>
          <c:order val="1"/>
          <c:tx>
            <c:strRef>
              <c:f>Sheet1!$C$1</c:f>
              <c:strCache>
                <c:ptCount val="1"/>
                <c:pt idx="0">
                  <c:v>Series 2</c:v>
                </c:pt>
              </c:strCache>
            </c:strRef>
          </c:tx>
          <c:marker>
            <c:symbol val="none"/>
          </c:marker>
          <c:dLbls>
            <c:dLbl>
              <c:idx val="0"/>
              <c:delete val="1"/>
            </c:dLbl>
            <c:dLbl>
              <c:idx val="1"/>
              <c:layout>
                <c:manualLayout>
                  <c:x val="-0.00925925925925926"/>
                  <c:y val="-0.044896964469219"/>
                </c:manualLayout>
              </c:layout>
              <c:tx>
                <c:rich>
                  <a:bodyPr/>
                  <a:lstStyle/>
                  <a:p>
                    <a:r>
                      <a:rPr lang="en-US" dirty="0" smtClean="0"/>
                      <a:t>Motivation</a:t>
                    </a:r>
                  </a:p>
                </c:rich>
              </c:tx>
              <c:showVal val="1"/>
            </c:dLbl>
            <c:dLbl>
              <c:idx val="2"/>
              <c:delete val="1"/>
            </c:dLbl>
            <c:showVal val="1"/>
          </c:dLbls>
          <c:cat>
            <c:strRef>
              <c:f>Sheet1!$A$2:$A$7</c:f>
              <c:strCache>
                <c:ptCount val="6"/>
                <c:pt idx="0">
                  <c:v>precontemplation</c:v>
                </c:pt>
                <c:pt idx="1">
                  <c:v>contemplation</c:v>
                </c:pt>
                <c:pt idx="2">
                  <c:v>preparation</c:v>
                </c:pt>
                <c:pt idx="3">
                  <c:v>action</c:v>
                </c:pt>
                <c:pt idx="4">
                  <c:v>maintenance</c:v>
                </c:pt>
                <c:pt idx="5">
                  <c:v>after 6 months</c:v>
                </c:pt>
              </c:strCache>
            </c:strRef>
          </c:cat>
          <c:val>
            <c:numRef>
              <c:f>Sheet1!$C$2:$C$7</c:f>
              <c:numCache>
                <c:formatCode>General</c:formatCode>
                <c:ptCount val="6"/>
                <c:pt idx="0">
                  <c:v>0.0</c:v>
                </c:pt>
                <c:pt idx="1">
                  <c:v>3.0</c:v>
                </c:pt>
                <c:pt idx="2">
                  <c:v>3.0</c:v>
                </c:pt>
              </c:numCache>
            </c:numRef>
          </c:val>
        </c:ser>
        <c:marker val="1"/>
        <c:axId val="435677960"/>
        <c:axId val="435683880"/>
      </c:lineChart>
      <c:catAx>
        <c:axId val="435677960"/>
        <c:scaling>
          <c:orientation val="minMax"/>
        </c:scaling>
        <c:axPos val="b"/>
        <c:majorGridlines/>
        <c:title>
          <c:tx>
            <c:rich>
              <a:bodyPr/>
              <a:lstStyle/>
              <a:p>
                <a:pPr>
                  <a:defRPr/>
                </a:pPr>
                <a:r>
                  <a:rPr lang="en-US"/>
                  <a:t>TIME</a:t>
                </a:r>
              </a:p>
            </c:rich>
          </c:tx>
          <c:layout/>
        </c:title>
        <c:tickLblPos val="nextTo"/>
        <c:txPr>
          <a:bodyPr/>
          <a:lstStyle/>
          <a:p>
            <a:pPr>
              <a:defRPr sz="1400"/>
            </a:pPr>
            <a:endParaRPr lang="en-US"/>
          </a:p>
        </c:txPr>
        <c:crossAx val="435683880"/>
        <c:crosses val="autoZero"/>
        <c:auto val="1"/>
        <c:lblAlgn val="ctr"/>
        <c:lblOffset val="100"/>
        <c:tickLblSkip val="1"/>
        <c:tickMarkSkip val="1"/>
      </c:catAx>
      <c:valAx>
        <c:axId val="435683880"/>
        <c:scaling>
          <c:orientation val="minMax"/>
          <c:max val="4.5"/>
        </c:scaling>
        <c:delete val="1"/>
        <c:axPos val="l"/>
        <c:title>
          <c:tx>
            <c:rich>
              <a:bodyPr rot="0" vert="wordArtVert"/>
              <a:lstStyle/>
              <a:p>
                <a:pPr>
                  <a:defRPr/>
                </a:pPr>
                <a:r>
                  <a:rPr lang="en-US"/>
                  <a:t>EFFORT</a:t>
                </a:r>
              </a:p>
            </c:rich>
          </c:tx>
          <c:layout/>
        </c:title>
        <c:numFmt formatCode="General" sourceLinked="1"/>
        <c:tickLblPos val="nextTo"/>
        <c:crossAx val="435677960"/>
        <c:crosses val="autoZero"/>
        <c:crossBetween val="midCat"/>
      </c:valAx>
    </c:plotArea>
    <c:plotVisOnly val="1"/>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HABIT FORMATION</a:t>
            </a:r>
          </a:p>
        </c:rich>
      </c:tx>
      <c:layout/>
    </c:title>
    <c:plotArea>
      <c:layout/>
      <c:lineChart>
        <c:grouping val="standard"/>
        <c:ser>
          <c:idx val="0"/>
          <c:order val="0"/>
          <c:tx>
            <c:strRef>
              <c:f>Sheet1!$B$1</c:f>
              <c:strCache>
                <c:ptCount val="1"/>
                <c:pt idx="0">
                  <c:v>Series 1</c:v>
                </c:pt>
              </c:strCache>
            </c:strRef>
          </c:tx>
          <c:marker>
            <c:symbol val="none"/>
          </c:marker>
          <c:cat>
            <c:strRef>
              <c:f>Sheet1!$A$2:$A$7</c:f>
              <c:strCache>
                <c:ptCount val="6"/>
                <c:pt idx="0">
                  <c:v>precontemplation</c:v>
                </c:pt>
                <c:pt idx="1">
                  <c:v>contemplation</c:v>
                </c:pt>
                <c:pt idx="2">
                  <c:v>preparation</c:v>
                </c:pt>
                <c:pt idx="3">
                  <c:v>action</c:v>
                </c:pt>
                <c:pt idx="4">
                  <c:v>maintenance</c:v>
                </c:pt>
                <c:pt idx="5">
                  <c:v>after 6 months</c:v>
                </c:pt>
              </c:strCache>
            </c:strRef>
          </c:cat>
          <c:val>
            <c:numRef>
              <c:f>Sheet1!$B$2:$B$7</c:f>
              <c:numCache>
                <c:formatCode>General</c:formatCode>
                <c:ptCount val="6"/>
                <c:pt idx="0">
                  <c:v>0.0</c:v>
                </c:pt>
                <c:pt idx="1">
                  <c:v>3.0</c:v>
                </c:pt>
                <c:pt idx="2">
                  <c:v>0.0</c:v>
                </c:pt>
                <c:pt idx="3">
                  <c:v>0.0</c:v>
                </c:pt>
                <c:pt idx="4">
                  <c:v>0.0</c:v>
                </c:pt>
                <c:pt idx="5">
                  <c:v>0.0</c:v>
                </c:pt>
              </c:numCache>
            </c:numRef>
          </c:val>
        </c:ser>
        <c:ser>
          <c:idx val="1"/>
          <c:order val="1"/>
          <c:tx>
            <c:strRef>
              <c:f>Sheet1!$C$1</c:f>
              <c:strCache>
                <c:ptCount val="1"/>
                <c:pt idx="0">
                  <c:v>Series 2</c:v>
                </c:pt>
              </c:strCache>
            </c:strRef>
          </c:tx>
          <c:marker>
            <c:symbol val="none"/>
          </c:marker>
          <c:dLbls>
            <c:dLbl>
              <c:idx val="0"/>
              <c:delete val="1"/>
            </c:dLbl>
            <c:dLbl>
              <c:idx val="1"/>
              <c:layout>
                <c:manualLayout>
                  <c:x val="-0.00925925925925926"/>
                  <c:y val="-0.0448967435217654"/>
                </c:manualLayout>
              </c:layout>
              <c:tx>
                <c:rich>
                  <a:bodyPr/>
                  <a:lstStyle/>
                  <a:p>
                    <a:r>
                      <a:rPr lang="en-US" dirty="0" smtClean="0"/>
                      <a:t>Motivation</a:t>
                    </a:r>
                    <a:endParaRPr lang="en-US" dirty="0"/>
                  </a:p>
                </c:rich>
              </c:tx>
              <c:showVal val="1"/>
            </c:dLbl>
            <c:dLbl>
              <c:idx val="2"/>
              <c:layout>
                <c:manualLayout>
                  <c:x val="-0.00308641975308642"/>
                  <c:y val="0.0224482612871559"/>
                </c:manualLayout>
              </c:layout>
              <c:tx>
                <c:rich>
                  <a:bodyPr/>
                  <a:lstStyle/>
                  <a:p>
                    <a:r>
                      <a:rPr lang="en-US" dirty="0" smtClean="0"/>
                      <a:t>Motivation</a:t>
                    </a:r>
                  </a:p>
                </c:rich>
              </c:tx>
              <c:showVal val="1"/>
            </c:dLbl>
            <c:dLbl>
              <c:idx val="3"/>
              <c:delete val="1"/>
            </c:dLbl>
            <c:showVal val="1"/>
          </c:dLbls>
          <c:cat>
            <c:strRef>
              <c:f>Sheet1!$A$2:$A$7</c:f>
              <c:strCache>
                <c:ptCount val="6"/>
                <c:pt idx="0">
                  <c:v>precontemplation</c:v>
                </c:pt>
                <c:pt idx="1">
                  <c:v>contemplation</c:v>
                </c:pt>
                <c:pt idx="2">
                  <c:v>preparation</c:v>
                </c:pt>
                <c:pt idx="3">
                  <c:v>action</c:v>
                </c:pt>
                <c:pt idx="4">
                  <c:v>maintenance</c:v>
                </c:pt>
                <c:pt idx="5">
                  <c:v>after 6 months</c:v>
                </c:pt>
              </c:strCache>
            </c:strRef>
          </c:cat>
          <c:val>
            <c:numRef>
              <c:f>Sheet1!$C$2:$C$7</c:f>
              <c:numCache>
                <c:formatCode>General</c:formatCode>
                <c:ptCount val="6"/>
                <c:pt idx="0">
                  <c:v>0.0</c:v>
                </c:pt>
                <c:pt idx="1">
                  <c:v>3.0</c:v>
                </c:pt>
                <c:pt idx="2">
                  <c:v>3.0</c:v>
                </c:pt>
                <c:pt idx="3">
                  <c:v>4.0</c:v>
                </c:pt>
              </c:numCache>
            </c:numRef>
          </c:val>
        </c:ser>
        <c:marker val="1"/>
        <c:axId val="435750968"/>
        <c:axId val="435756888"/>
      </c:lineChart>
      <c:catAx>
        <c:axId val="435750968"/>
        <c:scaling>
          <c:orientation val="minMax"/>
        </c:scaling>
        <c:axPos val="b"/>
        <c:majorGridlines/>
        <c:title>
          <c:tx>
            <c:rich>
              <a:bodyPr/>
              <a:lstStyle/>
              <a:p>
                <a:pPr>
                  <a:defRPr/>
                </a:pPr>
                <a:r>
                  <a:rPr lang="en-US"/>
                  <a:t>TIME</a:t>
                </a:r>
              </a:p>
            </c:rich>
          </c:tx>
          <c:layout/>
        </c:title>
        <c:tickLblPos val="nextTo"/>
        <c:txPr>
          <a:bodyPr/>
          <a:lstStyle/>
          <a:p>
            <a:pPr>
              <a:defRPr sz="1400"/>
            </a:pPr>
            <a:endParaRPr lang="en-US"/>
          </a:p>
        </c:txPr>
        <c:crossAx val="435756888"/>
        <c:crosses val="autoZero"/>
        <c:auto val="1"/>
        <c:lblAlgn val="ctr"/>
        <c:lblOffset val="100"/>
        <c:tickLblSkip val="1"/>
        <c:tickMarkSkip val="1"/>
      </c:catAx>
      <c:valAx>
        <c:axId val="435756888"/>
        <c:scaling>
          <c:orientation val="minMax"/>
          <c:max val="4.5"/>
        </c:scaling>
        <c:delete val="1"/>
        <c:axPos val="l"/>
        <c:title>
          <c:tx>
            <c:rich>
              <a:bodyPr rot="0" vert="wordArtVert"/>
              <a:lstStyle/>
              <a:p>
                <a:pPr>
                  <a:defRPr/>
                </a:pPr>
                <a:r>
                  <a:rPr lang="en-US" dirty="0"/>
                  <a:t>EFFORT</a:t>
                </a:r>
              </a:p>
            </c:rich>
          </c:tx>
          <c:layout/>
        </c:title>
        <c:numFmt formatCode="General" sourceLinked="1"/>
        <c:tickLblPos val="nextTo"/>
        <c:crossAx val="435750968"/>
        <c:crosses val="autoZero"/>
        <c:crossBetween val="midCat"/>
      </c:valAx>
    </c:plotArea>
    <c:plotVisOnly val="1"/>
  </c:chart>
  <c:txPr>
    <a:bodyPr/>
    <a:lstStyle/>
    <a:p>
      <a:pPr>
        <a:defRPr sz="18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HABIT FORMATION</a:t>
            </a:r>
          </a:p>
        </c:rich>
      </c:tx>
      <c:layout/>
    </c:title>
    <c:plotArea>
      <c:layout/>
      <c:lineChart>
        <c:grouping val="standard"/>
        <c:ser>
          <c:idx val="0"/>
          <c:order val="0"/>
          <c:tx>
            <c:strRef>
              <c:f>Sheet1!$B$1</c:f>
              <c:strCache>
                <c:ptCount val="1"/>
                <c:pt idx="0">
                  <c:v>Series 1</c:v>
                </c:pt>
              </c:strCache>
            </c:strRef>
          </c:tx>
          <c:marker>
            <c:symbol val="none"/>
          </c:marker>
          <c:cat>
            <c:strRef>
              <c:f>Sheet1!$A$2:$A$7</c:f>
              <c:strCache>
                <c:ptCount val="6"/>
                <c:pt idx="0">
                  <c:v>precontemplation</c:v>
                </c:pt>
                <c:pt idx="1">
                  <c:v>contemplation</c:v>
                </c:pt>
                <c:pt idx="2">
                  <c:v>preparation</c:v>
                </c:pt>
                <c:pt idx="3">
                  <c:v>action</c:v>
                </c:pt>
                <c:pt idx="4">
                  <c:v>maintenance</c:v>
                </c:pt>
                <c:pt idx="5">
                  <c:v>after 6 months</c:v>
                </c:pt>
              </c:strCache>
            </c:strRef>
          </c:cat>
          <c:val>
            <c:numRef>
              <c:f>Sheet1!$B$2:$B$7</c:f>
              <c:numCache>
                <c:formatCode>General</c:formatCode>
                <c:ptCount val="6"/>
                <c:pt idx="0">
                  <c:v>0.0</c:v>
                </c:pt>
                <c:pt idx="1">
                  <c:v>3.0</c:v>
                </c:pt>
                <c:pt idx="2">
                  <c:v>0.0</c:v>
                </c:pt>
                <c:pt idx="3">
                  <c:v>0.0</c:v>
                </c:pt>
                <c:pt idx="4">
                  <c:v>0.0</c:v>
                </c:pt>
                <c:pt idx="5">
                  <c:v>0.0</c:v>
                </c:pt>
              </c:numCache>
            </c:numRef>
          </c:val>
        </c:ser>
        <c:ser>
          <c:idx val="1"/>
          <c:order val="1"/>
          <c:tx>
            <c:strRef>
              <c:f>Sheet1!$C$1</c:f>
              <c:strCache>
                <c:ptCount val="1"/>
                <c:pt idx="0">
                  <c:v>Series 2</c:v>
                </c:pt>
              </c:strCache>
            </c:strRef>
          </c:tx>
          <c:marker>
            <c:symbol val="none"/>
          </c:marker>
          <c:dLbls>
            <c:dLbl>
              <c:idx val="0"/>
              <c:delete val="1"/>
            </c:dLbl>
            <c:dLbl>
              <c:idx val="1"/>
              <c:layout>
                <c:manualLayout>
                  <c:x val="-0.00925925925925926"/>
                  <c:y val="-0.0448965225743118"/>
                </c:manualLayout>
              </c:layout>
              <c:tx>
                <c:rich>
                  <a:bodyPr/>
                  <a:lstStyle/>
                  <a:p>
                    <a:r>
                      <a:rPr lang="en-US" dirty="0" smtClean="0"/>
                      <a:t>Motivation</a:t>
                    </a:r>
                  </a:p>
                </c:rich>
              </c:tx>
              <c:showVal val="1"/>
            </c:dLbl>
            <c:dLbl>
              <c:idx val="2"/>
              <c:layout>
                <c:manualLayout>
                  <c:x val="-0.00308641975308642"/>
                  <c:y val="0.0224480403397023"/>
                </c:manualLayout>
              </c:layout>
              <c:tx>
                <c:rich>
                  <a:bodyPr/>
                  <a:lstStyle/>
                  <a:p>
                    <a:r>
                      <a:rPr lang="en-US" dirty="0" smtClean="0"/>
                      <a:t>Motivation</a:t>
                    </a:r>
                  </a:p>
                </c:rich>
              </c:tx>
              <c:showVal val="1"/>
            </c:dLbl>
            <c:dLbl>
              <c:idx val="3"/>
              <c:layout>
                <c:manualLayout>
                  <c:x val="-0.00462962962962963"/>
                  <c:y val="0.0364784245916284"/>
                </c:manualLayout>
              </c:layout>
              <c:tx>
                <c:rich>
                  <a:bodyPr/>
                  <a:lstStyle/>
                  <a:p>
                    <a:r>
                      <a:rPr lang="en-US" dirty="0" smtClean="0"/>
                      <a:t>Motivation</a:t>
                    </a:r>
                  </a:p>
                </c:rich>
              </c:tx>
              <c:showVal val="1"/>
            </c:dLbl>
            <c:dLbl>
              <c:idx val="4"/>
              <c:delete val="1"/>
            </c:dLbl>
            <c:dLbl>
              <c:idx val="5"/>
              <c:delete val="1"/>
            </c:dLbl>
            <c:showVal val="1"/>
          </c:dLbls>
          <c:cat>
            <c:strRef>
              <c:f>Sheet1!$A$2:$A$7</c:f>
              <c:strCache>
                <c:ptCount val="6"/>
                <c:pt idx="0">
                  <c:v>precontemplation</c:v>
                </c:pt>
                <c:pt idx="1">
                  <c:v>contemplation</c:v>
                </c:pt>
                <c:pt idx="2">
                  <c:v>preparation</c:v>
                </c:pt>
                <c:pt idx="3">
                  <c:v>action</c:v>
                </c:pt>
                <c:pt idx="4">
                  <c:v>maintenance</c:v>
                </c:pt>
                <c:pt idx="5">
                  <c:v>after 6 months</c:v>
                </c:pt>
              </c:strCache>
            </c:strRef>
          </c:cat>
          <c:val>
            <c:numRef>
              <c:f>Sheet1!$C$2:$C$7</c:f>
              <c:numCache>
                <c:formatCode>General</c:formatCode>
                <c:ptCount val="6"/>
                <c:pt idx="0">
                  <c:v>0.0</c:v>
                </c:pt>
                <c:pt idx="1">
                  <c:v>3.0</c:v>
                </c:pt>
                <c:pt idx="2">
                  <c:v>3.0</c:v>
                </c:pt>
                <c:pt idx="3">
                  <c:v>4.0</c:v>
                </c:pt>
                <c:pt idx="4">
                  <c:v>4.0</c:v>
                </c:pt>
                <c:pt idx="5">
                  <c:v>4.0</c:v>
                </c:pt>
              </c:numCache>
            </c:numRef>
          </c:val>
        </c:ser>
        <c:marker val="1"/>
        <c:axId val="435826728"/>
        <c:axId val="435832648"/>
      </c:lineChart>
      <c:catAx>
        <c:axId val="435826728"/>
        <c:scaling>
          <c:orientation val="minMax"/>
        </c:scaling>
        <c:axPos val="b"/>
        <c:majorGridlines/>
        <c:title>
          <c:tx>
            <c:rich>
              <a:bodyPr/>
              <a:lstStyle/>
              <a:p>
                <a:pPr>
                  <a:defRPr/>
                </a:pPr>
                <a:r>
                  <a:rPr lang="en-US"/>
                  <a:t>TIME</a:t>
                </a:r>
              </a:p>
            </c:rich>
          </c:tx>
          <c:layout/>
        </c:title>
        <c:tickLblPos val="nextTo"/>
        <c:txPr>
          <a:bodyPr/>
          <a:lstStyle/>
          <a:p>
            <a:pPr>
              <a:defRPr sz="1400"/>
            </a:pPr>
            <a:endParaRPr lang="en-US"/>
          </a:p>
        </c:txPr>
        <c:crossAx val="435832648"/>
        <c:crosses val="autoZero"/>
        <c:auto val="1"/>
        <c:lblAlgn val="ctr"/>
        <c:lblOffset val="100"/>
        <c:tickLblSkip val="1"/>
        <c:tickMarkSkip val="1"/>
      </c:catAx>
      <c:valAx>
        <c:axId val="435832648"/>
        <c:scaling>
          <c:orientation val="minMax"/>
          <c:max val="4.5"/>
        </c:scaling>
        <c:delete val="1"/>
        <c:axPos val="l"/>
        <c:title>
          <c:tx>
            <c:rich>
              <a:bodyPr rot="0" vert="wordArtVert"/>
              <a:lstStyle/>
              <a:p>
                <a:pPr>
                  <a:defRPr/>
                </a:pPr>
                <a:r>
                  <a:rPr lang="en-US"/>
                  <a:t>EFFORT</a:t>
                </a:r>
              </a:p>
            </c:rich>
          </c:tx>
          <c:layout/>
        </c:title>
        <c:numFmt formatCode="General" sourceLinked="1"/>
        <c:tickLblPos val="nextTo"/>
        <c:crossAx val="435826728"/>
        <c:crosses val="autoZero"/>
        <c:crossBetween val="midCat"/>
      </c:valAx>
    </c:plotArea>
    <c:plotVisOnly val="1"/>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HABIT FORMATION</a:t>
            </a:r>
          </a:p>
        </c:rich>
      </c:tx>
      <c:layout/>
    </c:title>
    <c:plotArea>
      <c:layout/>
      <c:lineChart>
        <c:grouping val="standard"/>
        <c:ser>
          <c:idx val="0"/>
          <c:order val="0"/>
          <c:tx>
            <c:strRef>
              <c:f>Sheet1!$B$1</c:f>
              <c:strCache>
                <c:ptCount val="1"/>
                <c:pt idx="0">
                  <c:v>Series 1</c:v>
                </c:pt>
              </c:strCache>
            </c:strRef>
          </c:tx>
          <c:marker>
            <c:symbol val="none"/>
          </c:marker>
          <c:cat>
            <c:strRef>
              <c:f>Sheet1!$A$2:$A$7</c:f>
              <c:strCache>
                <c:ptCount val="6"/>
                <c:pt idx="0">
                  <c:v>precontemplation</c:v>
                </c:pt>
                <c:pt idx="1">
                  <c:v>contemplation</c:v>
                </c:pt>
                <c:pt idx="2">
                  <c:v>preparation</c:v>
                </c:pt>
                <c:pt idx="3">
                  <c:v>action</c:v>
                </c:pt>
                <c:pt idx="4">
                  <c:v>maintenance</c:v>
                </c:pt>
                <c:pt idx="5">
                  <c:v>after 6 months</c:v>
                </c:pt>
              </c:strCache>
            </c:strRef>
          </c:cat>
          <c:val>
            <c:numRef>
              <c:f>Sheet1!$B$2:$B$7</c:f>
              <c:numCache>
                <c:formatCode>General</c:formatCode>
                <c:ptCount val="6"/>
                <c:pt idx="0">
                  <c:v>0.0</c:v>
                </c:pt>
                <c:pt idx="1">
                  <c:v>3.0</c:v>
                </c:pt>
                <c:pt idx="2">
                  <c:v>0.0</c:v>
                </c:pt>
                <c:pt idx="3">
                  <c:v>0.0</c:v>
                </c:pt>
                <c:pt idx="4">
                  <c:v>0.0</c:v>
                </c:pt>
                <c:pt idx="5">
                  <c:v>0.0</c:v>
                </c:pt>
              </c:numCache>
            </c:numRef>
          </c:val>
        </c:ser>
        <c:ser>
          <c:idx val="1"/>
          <c:order val="1"/>
          <c:tx>
            <c:strRef>
              <c:f>Sheet1!$C$1</c:f>
              <c:strCache>
                <c:ptCount val="1"/>
                <c:pt idx="0">
                  <c:v>Series 2</c:v>
                </c:pt>
              </c:strCache>
            </c:strRef>
          </c:tx>
          <c:marker>
            <c:symbol val="none"/>
          </c:marker>
          <c:dLbls>
            <c:dLbl>
              <c:idx val="0"/>
              <c:delete val="1"/>
            </c:dLbl>
            <c:dLbl>
              <c:idx val="1"/>
              <c:layout>
                <c:manualLayout>
                  <c:x val="-0.00925925925925926"/>
                  <c:y val="-0.0448965225743118"/>
                </c:manualLayout>
              </c:layout>
              <c:tx>
                <c:rich>
                  <a:bodyPr/>
                  <a:lstStyle/>
                  <a:p>
                    <a:r>
                      <a:rPr lang="en-US" dirty="0" smtClean="0"/>
                      <a:t>Accomplishment</a:t>
                    </a:r>
                  </a:p>
                </c:rich>
              </c:tx>
              <c:showVal val="1"/>
            </c:dLbl>
            <c:dLbl>
              <c:idx val="2"/>
              <c:delete val="1"/>
            </c:dLbl>
            <c:dLbl>
              <c:idx val="3"/>
              <c:layout>
                <c:manualLayout>
                  <c:x val="-0.00462962962962963"/>
                  <c:y val="0.0364784245916284"/>
                </c:manualLayout>
              </c:layout>
              <c:tx>
                <c:rich>
                  <a:bodyPr/>
                  <a:lstStyle/>
                  <a:p>
                    <a:r>
                      <a:rPr lang="en-US" dirty="0" smtClean="0"/>
                      <a:t>Motivation</a:t>
                    </a:r>
                  </a:p>
                </c:rich>
              </c:tx>
              <c:showVal val="1"/>
            </c:dLbl>
            <c:dLbl>
              <c:idx val="4"/>
              <c:delete val="1"/>
            </c:dLbl>
            <c:dLbl>
              <c:idx val="5"/>
              <c:delete val="1"/>
            </c:dLbl>
            <c:showVal val="1"/>
          </c:dLbls>
          <c:cat>
            <c:strRef>
              <c:f>Sheet1!$A$2:$A$7</c:f>
              <c:strCache>
                <c:ptCount val="6"/>
                <c:pt idx="0">
                  <c:v>precontemplation</c:v>
                </c:pt>
                <c:pt idx="1">
                  <c:v>contemplation</c:v>
                </c:pt>
                <c:pt idx="2">
                  <c:v>preparation</c:v>
                </c:pt>
                <c:pt idx="3">
                  <c:v>action</c:v>
                </c:pt>
                <c:pt idx="4">
                  <c:v>maintenance</c:v>
                </c:pt>
                <c:pt idx="5">
                  <c:v>after 6 months</c:v>
                </c:pt>
              </c:strCache>
            </c:strRef>
          </c:cat>
          <c:val>
            <c:numRef>
              <c:f>Sheet1!$C$2:$C$7</c:f>
              <c:numCache>
                <c:formatCode>General</c:formatCode>
                <c:ptCount val="6"/>
                <c:pt idx="0">
                  <c:v>0.0</c:v>
                </c:pt>
                <c:pt idx="1">
                  <c:v>3.0</c:v>
                </c:pt>
                <c:pt idx="2">
                  <c:v>3.0</c:v>
                </c:pt>
              </c:numCache>
            </c:numRef>
          </c:val>
        </c:ser>
        <c:marker val="1"/>
        <c:axId val="435999880"/>
        <c:axId val="436005800"/>
      </c:lineChart>
      <c:catAx>
        <c:axId val="435999880"/>
        <c:scaling>
          <c:orientation val="minMax"/>
        </c:scaling>
        <c:axPos val="b"/>
        <c:majorGridlines/>
        <c:title>
          <c:tx>
            <c:rich>
              <a:bodyPr/>
              <a:lstStyle/>
              <a:p>
                <a:pPr>
                  <a:defRPr/>
                </a:pPr>
                <a:r>
                  <a:rPr lang="en-US"/>
                  <a:t>TIME</a:t>
                </a:r>
              </a:p>
            </c:rich>
          </c:tx>
          <c:layout/>
        </c:title>
        <c:tickLblPos val="nextTo"/>
        <c:txPr>
          <a:bodyPr/>
          <a:lstStyle/>
          <a:p>
            <a:pPr>
              <a:defRPr sz="1400"/>
            </a:pPr>
            <a:endParaRPr lang="en-US"/>
          </a:p>
        </c:txPr>
        <c:crossAx val="436005800"/>
        <c:crosses val="autoZero"/>
        <c:auto val="1"/>
        <c:lblAlgn val="ctr"/>
        <c:lblOffset val="100"/>
        <c:tickLblSkip val="1"/>
        <c:tickMarkSkip val="1"/>
      </c:catAx>
      <c:valAx>
        <c:axId val="436005800"/>
        <c:scaling>
          <c:orientation val="minMax"/>
          <c:max val="4.5"/>
        </c:scaling>
        <c:delete val="1"/>
        <c:axPos val="l"/>
        <c:title>
          <c:tx>
            <c:rich>
              <a:bodyPr rot="0" vert="wordArtVert"/>
              <a:lstStyle/>
              <a:p>
                <a:pPr>
                  <a:defRPr/>
                </a:pPr>
                <a:r>
                  <a:rPr lang="en-US"/>
                  <a:t>EFFORT</a:t>
                </a:r>
              </a:p>
            </c:rich>
          </c:tx>
          <c:layout/>
        </c:title>
        <c:numFmt formatCode="General" sourceLinked="1"/>
        <c:tickLblPos val="nextTo"/>
        <c:crossAx val="435999880"/>
        <c:crosses val="autoZero"/>
        <c:crossBetween val="midCat"/>
      </c:valAx>
    </c:plotArea>
    <c:plotVisOnly val="1"/>
  </c:chart>
  <c:txPr>
    <a:bodyPr/>
    <a:lstStyle/>
    <a:p>
      <a:pPr>
        <a:defRPr sz="1800"/>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a:t>HABIT FORMATION</a:t>
            </a:r>
          </a:p>
        </c:rich>
      </c:tx>
      <c:layout/>
    </c:title>
    <c:plotArea>
      <c:layout/>
      <c:lineChart>
        <c:grouping val="standard"/>
        <c:ser>
          <c:idx val="0"/>
          <c:order val="0"/>
          <c:tx>
            <c:strRef>
              <c:f>Sheet1!$B$1</c:f>
              <c:strCache>
                <c:ptCount val="1"/>
                <c:pt idx="0">
                  <c:v>Series 1</c:v>
                </c:pt>
              </c:strCache>
            </c:strRef>
          </c:tx>
          <c:marker>
            <c:symbol val="none"/>
          </c:marker>
          <c:cat>
            <c:strRef>
              <c:f>Sheet1!$A$2:$A$7</c:f>
              <c:strCache>
                <c:ptCount val="6"/>
                <c:pt idx="0">
                  <c:v>precontemplation</c:v>
                </c:pt>
                <c:pt idx="1">
                  <c:v>contemplation</c:v>
                </c:pt>
                <c:pt idx="2">
                  <c:v>preparation</c:v>
                </c:pt>
                <c:pt idx="3">
                  <c:v>action</c:v>
                </c:pt>
                <c:pt idx="4">
                  <c:v>maintenance</c:v>
                </c:pt>
                <c:pt idx="5">
                  <c:v>after 6 months</c:v>
                </c:pt>
              </c:strCache>
            </c:strRef>
          </c:cat>
          <c:val>
            <c:numRef>
              <c:f>Sheet1!$B$2:$B$7</c:f>
              <c:numCache>
                <c:formatCode>General</c:formatCode>
                <c:ptCount val="6"/>
                <c:pt idx="0">
                  <c:v>0.0</c:v>
                </c:pt>
                <c:pt idx="1">
                  <c:v>3.0</c:v>
                </c:pt>
                <c:pt idx="2">
                  <c:v>0.0</c:v>
                </c:pt>
                <c:pt idx="3">
                  <c:v>0.0</c:v>
                </c:pt>
                <c:pt idx="4">
                  <c:v>0.0</c:v>
                </c:pt>
                <c:pt idx="5">
                  <c:v>0.0</c:v>
                </c:pt>
              </c:numCache>
            </c:numRef>
          </c:val>
        </c:ser>
        <c:ser>
          <c:idx val="1"/>
          <c:order val="1"/>
          <c:tx>
            <c:strRef>
              <c:f>Sheet1!$C$1</c:f>
              <c:strCache>
                <c:ptCount val="1"/>
                <c:pt idx="0">
                  <c:v>Series 2</c:v>
                </c:pt>
              </c:strCache>
            </c:strRef>
          </c:tx>
          <c:marker>
            <c:symbol val="none"/>
          </c:marker>
          <c:dLbls>
            <c:dLbl>
              <c:idx val="0"/>
              <c:delete val="1"/>
            </c:dLbl>
            <c:dLbl>
              <c:idx val="1"/>
              <c:layout>
                <c:manualLayout>
                  <c:x val="-0.00925925925925926"/>
                  <c:y val="-0.0448965225743118"/>
                </c:manualLayout>
              </c:layout>
              <c:tx>
                <c:rich>
                  <a:bodyPr/>
                  <a:lstStyle/>
                  <a:p>
                    <a:r>
                      <a:rPr lang="en-US" dirty="0" smtClean="0"/>
                      <a:t>Accomplishment</a:t>
                    </a:r>
                  </a:p>
                </c:rich>
              </c:tx>
              <c:showVal val="1"/>
            </c:dLbl>
            <c:dLbl>
              <c:idx val="2"/>
              <c:layout>
                <c:manualLayout>
                  <c:x val="-0.00308641975308642"/>
                  <c:y val="0.0224480403397023"/>
                </c:manualLayout>
              </c:layout>
              <c:tx>
                <c:rich>
                  <a:bodyPr/>
                  <a:lstStyle/>
                  <a:p>
                    <a:r>
                      <a:rPr lang="en-US" dirty="0" smtClean="0"/>
                      <a:t>Bonding</a:t>
                    </a:r>
                  </a:p>
                </c:rich>
              </c:tx>
              <c:showVal val="1"/>
            </c:dLbl>
            <c:dLbl>
              <c:idx val="3"/>
              <c:delete val="1"/>
            </c:dLbl>
            <c:dLbl>
              <c:idx val="4"/>
              <c:delete val="1"/>
            </c:dLbl>
            <c:dLbl>
              <c:idx val="5"/>
              <c:delete val="1"/>
            </c:dLbl>
            <c:showVal val="1"/>
          </c:dLbls>
          <c:cat>
            <c:strRef>
              <c:f>Sheet1!$A$2:$A$7</c:f>
              <c:strCache>
                <c:ptCount val="6"/>
                <c:pt idx="0">
                  <c:v>precontemplation</c:v>
                </c:pt>
                <c:pt idx="1">
                  <c:v>contemplation</c:v>
                </c:pt>
                <c:pt idx="2">
                  <c:v>preparation</c:v>
                </c:pt>
                <c:pt idx="3">
                  <c:v>action</c:v>
                </c:pt>
                <c:pt idx="4">
                  <c:v>maintenance</c:v>
                </c:pt>
                <c:pt idx="5">
                  <c:v>after 6 months</c:v>
                </c:pt>
              </c:strCache>
            </c:strRef>
          </c:cat>
          <c:val>
            <c:numRef>
              <c:f>Sheet1!$C$2:$C$7</c:f>
              <c:numCache>
                <c:formatCode>General</c:formatCode>
                <c:ptCount val="6"/>
                <c:pt idx="0">
                  <c:v>0.0</c:v>
                </c:pt>
                <c:pt idx="1">
                  <c:v>3.0</c:v>
                </c:pt>
                <c:pt idx="2">
                  <c:v>3.0</c:v>
                </c:pt>
                <c:pt idx="3">
                  <c:v>4.0</c:v>
                </c:pt>
              </c:numCache>
            </c:numRef>
          </c:val>
        </c:ser>
        <c:marker val="1"/>
        <c:axId val="436072744"/>
        <c:axId val="436078664"/>
      </c:lineChart>
      <c:catAx>
        <c:axId val="436072744"/>
        <c:scaling>
          <c:orientation val="minMax"/>
        </c:scaling>
        <c:axPos val="b"/>
        <c:majorGridlines/>
        <c:title>
          <c:tx>
            <c:rich>
              <a:bodyPr/>
              <a:lstStyle/>
              <a:p>
                <a:pPr>
                  <a:defRPr/>
                </a:pPr>
                <a:r>
                  <a:rPr lang="en-US"/>
                  <a:t>TIME</a:t>
                </a:r>
              </a:p>
            </c:rich>
          </c:tx>
          <c:layout/>
        </c:title>
        <c:tickLblPos val="nextTo"/>
        <c:txPr>
          <a:bodyPr/>
          <a:lstStyle/>
          <a:p>
            <a:pPr>
              <a:defRPr sz="1400"/>
            </a:pPr>
            <a:endParaRPr lang="en-US"/>
          </a:p>
        </c:txPr>
        <c:crossAx val="436078664"/>
        <c:crosses val="autoZero"/>
        <c:auto val="1"/>
        <c:lblAlgn val="ctr"/>
        <c:lblOffset val="100"/>
        <c:tickLblSkip val="1"/>
        <c:tickMarkSkip val="1"/>
      </c:catAx>
      <c:valAx>
        <c:axId val="436078664"/>
        <c:scaling>
          <c:orientation val="minMax"/>
          <c:max val="4.5"/>
        </c:scaling>
        <c:delete val="1"/>
        <c:axPos val="l"/>
        <c:title>
          <c:tx>
            <c:rich>
              <a:bodyPr rot="0" vert="wordArtVert"/>
              <a:lstStyle/>
              <a:p>
                <a:pPr>
                  <a:defRPr/>
                </a:pPr>
                <a:r>
                  <a:rPr lang="en-US"/>
                  <a:t>EFFORT</a:t>
                </a:r>
              </a:p>
            </c:rich>
          </c:tx>
          <c:layout/>
        </c:title>
        <c:numFmt formatCode="General" sourceLinked="1"/>
        <c:tickLblPos val="nextTo"/>
        <c:crossAx val="436072744"/>
        <c:crosses val="autoZero"/>
        <c:crossBetween val="midCat"/>
      </c:valAx>
    </c:plotArea>
    <c:plotVisOnly val="1"/>
  </c:chart>
  <c:txPr>
    <a:bodyPr/>
    <a:lstStyle/>
    <a:p>
      <a:pPr>
        <a:defRPr sz="1800"/>
      </a:pPr>
      <a:endParaRPr lang="en-US"/>
    </a:p>
  </c:txPr>
  <c:externalData r:id="rId1"/>
</c:chartSpace>
</file>

<file path=ppt/drawings/drawing1.xml><?xml version="1.0" encoding="utf-8"?>
<c:userShapes xmlns:c="http://schemas.openxmlformats.org/drawingml/2006/chart">
  <cdr:relSizeAnchor xmlns:cdr="http://schemas.openxmlformats.org/drawingml/2006/chartDrawing">
    <cdr:from>
      <cdr:x>0.22499</cdr:x>
      <cdr:y>0.10314</cdr:y>
    </cdr:from>
    <cdr:to>
      <cdr:x>0.77501</cdr:x>
      <cdr:y>0.44343</cdr:y>
    </cdr:to>
    <cdr:sp macro="" textlink="">
      <cdr:nvSpPr>
        <cdr:cNvPr id="6" name="Oval 5"/>
        <cdr:cNvSpPr/>
      </cdr:nvSpPr>
      <cdr:spPr>
        <a:xfrm xmlns:a="http://schemas.openxmlformats.org/drawingml/2006/main">
          <a:off x="1851578" y="466830"/>
          <a:ext cx="4526444" cy="1540140"/>
        </a:xfrm>
        <a:prstGeom xmlns:a="http://schemas.openxmlformats.org/drawingml/2006/main" prst="ellipse">
          <a:avLst/>
        </a:prstGeom>
        <a:solidFill xmlns:a="http://schemas.openxmlformats.org/drawingml/2006/main">
          <a:srgbClr val="FF6600">
            <a:alpha val="35000"/>
          </a:srgbClr>
        </a:solid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tIns="0" anchor="t" anchorCtr="1"/>
        <a:lstStyle xmlns:a="http://schemas.openxmlformats.org/drawingml/2006/main"/>
        <a:p xmlns:a="http://schemas.openxmlformats.org/drawingml/2006/main">
          <a:endParaRPr lang="en-US" sz="3600"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0.22499</cdr:x>
      <cdr:y>0.10314</cdr:y>
    </cdr:from>
    <cdr:to>
      <cdr:x>0.77501</cdr:x>
      <cdr:y>0.44343</cdr:y>
    </cdr:to>
    <cdr:sp macro="" textlink="">
      <cdr:nvSpPr>
        <cdr:cNvPr id="6" name="Oval 5"/>
        <cdr:cNvSpPr/>
      </cdr:nvSpPr>
      <cdr:spPr>
        <a:xfrm xmlns:a="http://schemas.openxmlformats.org/drawingml/2006/main">
          <a:off x="1851578" y="466829"/>
          <a:ext cx="4526444" cy="1540140"/>
        </a:xfrm>
        <a:prstGeom xmlns:a="http://schemas.openxmlformats.org/drawingml/2006/main" prst="ellipse">
          <a:avLst/>
        </a:prstGeom>
        <a:solidFill xmlns:a="http://schemas.openxmlformats.org/drawingml/2006/main">
          <a:srgbClr val="FF6600">
            <a:alpha val="35000"/>
          </a:srgbClr>
        </a:solidFill>
        <a:ln xmlns:a="http://schemas.openxmlformats.org/drawingml/2006/main">
          <a:no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tIns="0" anchor="t" anchorCtr="0"/>
        <a:lstStyle xmlns:a="http://schemas.openxmlformats.org/drawingml/2006/main"/>
        <a:p xmlns:a="http://schemas.openxmlformats.org/drawingml/2006/main">
          <a:r>
            <a:rPr lang="en-US" sz="3600" b="1" dirty="0" smtClean="0">
              <a:solidFill>
                <a:schemeClr val="tx1"/>
              </a:solidFill>
            </a:rPr>
            <a:t>Experience</a:t>
          </a:r>
          <a:endParaRPr lang="en-US" sz="3600" b="1"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602FE3-78D8-CC42-8F37-63E3DA18210D}" type="datetimeFigureOut">
              <a:rPr lang="en-US" smtClean="0"/>
              <a:pPr/>
              <a:t>12/3/09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1FF6D8-6363-0049-A93A-D20703EEC37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Problem Space: 	Walking isn’t a habit</a:t>
            </a:r>
          </a:p>
          <a:p>
            <a:pPr eaLnBrk="1" hangingPunct="1"/>
            <a:r>
              <a:rPr lang="en-US" dirty="0" smtClean="0">
                <a:latin typeface="Calibri" pitchFamily="-65" charset="0"/>
              </a:rPr>
              <a:t>Problem Core: 	Getting people to walk for at least 20 minutes twice in two weeks.</a:t>
            </a:r>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r>
              <a:rPr lang="en-US" sz="1200" i="0" kern="1200" dirty="0" smtClean="0">
                <a:solidFill>
                  <a:schemeClr val="tx1"/>
                </a:solidFill>
                <a:latin typeface="+mn-lt"/>
                <a:ea typeface="+mn-ea"/>
                <a:cs typeface="+mn-cs"/>
              </a:rPr>
              <a:t>Motivate people to exercise by tapping their social desire to be connected with their peers</a:t>
            </a:r>
          </a:p>
          <a:p>
            <a:pPr eaLnBrk="1" hangingPunct="1"/>
            <a:r>
              <a:rPr lang="en-US" sz="1200" i="1" kern="1200" dirty="0" smtClean="0">
                <a:solidFill>
                  <a:schemeClr val="tx1"/>
                </a:solidFill>
                <a:latin typeface="+mn-lt"/>
                <a:ea typeface="+mn-ea"/>
                <a:cs typeface="+mn-cs"/>
              </a:rPr>
              <a:t>Chick Clique,  CHI 2006</a:t>
            </a:r>
          </a:p>
          <a:p>
            <a:pPr eaLnBrk="1" hangingPunct="1"/>
            <a:r>
              <a:rPr lang="en-US" sz="1200" i="1" kern="1200" dirty="0" smtClean="0">
                <a:solidFill>
                  <a:schemeClr val="tx1"/>
                </a:solidFill>
                <a:latin typeface="+mn-lt"/>
                <a:ea typeface="+mn-ea"/>
                <a:cs typeface="+mn-cs"/>
              </a:rPr>
              <a:t>Physical exercise habit: on the conceptualization and formation of habitual health </a:t>
            </a:r>
            <a:r>
              <a:rPr lang="en-US" sz="1200" i="1" kern="1200" dirty="0" err="1" smtClean="0">
                <a:solidFill>
                  <a:schemeClr val="tx1"/>
                </a:solidFill>
                <a:latin typeface="+mn-lt"/>
                <a:ea typeface="+mn-ea"/>
                <a:cs typeface="+mn-cs"/>
              </a:rPr>
              <a:t>behaviours</a:t>
            </a:r>
            <a:r>
              <a:rPr lang="en-US" sz="1200" i="1" kern="1200" dirty="0" smtClean="0">
                <a:solidFill>
                  <a:schemeClr val="tx1"/>
                </a:solidFill>
                <a:latin typeface="+mn-lt"/>
                <a:ea typeface="+mn-ea"/>
                <a:cs typeface="+mn-cs"/>
              </a:rPr>
              <a:t>, HEALTH EDUCATION RESEARCH, 1997</a:t>
            </a:r>
          </a:p>
          <a:p>
            <a:pPr eaLnBrk="1" hangingPunct="1"/>
            <a:endParaRPr lang="en-US" sz="1200" i="0" kern="1200" dirty="0" smtClean="0">
              <a:solidFill>
                <a:schemeClr val="tx1"/>
              </a:solidFill>
              <a:latin typeface="+mn-lt"/>
              <a:ea typeface="+mn-ea"/>
              <a:cs typeface="+mn-cs"/>
            </a:endParaRPr>
          </a:p>
          <a:p>
            <a:pPr eaLnBrk="1" hangingPunct="1"/>
            <a:r>
              <a:rPr lang="en-US" sz="1200" i="0" kern="1200" dirty="0" smtClean="0">
                <a:solidFill>
                  <a:schemeClr val="tx1"/>
                </a:solidFill>
                <a:latin typeface="+mn-lt"/>
                <a:ea typeface="+mn-ea"/>
                <a:cs typeface="+mn-cs"/>
              </a:rPr>
              <a:t>Use of persuasive technology for changing user’s behavior , which means technologies that are used in daily lives.</a:t>
            </a:r>
          </a:p>
          <a:p>
            <a:pPr eaLnBrk="1" hangingPunct="1"/>
            <a:r>
              <a:rPr lang="en-US" sz="1200" i="0" kern="1200" dirty="0" smtClean="0">
                <a:solidFill>
                  <a:schemeClr val="tx1"/>
                </a:solidFill>
                <a:latin typeface="+mn-lt"/>
                <a:ea typeface="+mn-ea"/>
                <a:cs typeface="+mn-cs"/>
              </a:rPr>
              <a:t>Mobile phone used in everyday lives.</a:t>
            </a:r>
          </a:p>
          <a:p>
            <a:pPr eaLnBrk="1" hangingPunct="1"/>
            <a:r>
              <a:rPr lang="en-US" sz="1200" i="1" kern="1200" dirty="0" err="1" smtClean="0">
                <a:solidFill>
                  <a:schemeClr val="tx1"/>
                </a:solidFill>
                <a:latin typeface="+mn-lt"/>
                <a:ea typeface="+mn-ea"/>
                <a:cs typeface="+mn-cs"/>
              </a:rPr>
              <a:t>Fogg</a:t>
            </a:r>
            <a:r>
              <a:rPr lang="en-US" sz="1200" i="1" kern="1200" dirty="0" smtClean="0">
                <a:solidFill>
                  <a:schemeClr val="tx1"/>
                </a:solidFill>
                <a:latin typeface="+mn-lt"/>
                <a:ea typeface="+mn-ea"/>
                <a:cs typeface="+mn-cs"/>
              </a:rPr>
              <a:t>, B.J. Persuasive Technology: Using Computers to Change What We Think and Do, Morgan Kaufmann Publishers, 2003.</a:t>
            </a:r>
          </a:p>
          <a:p>
            <a:pPr eaLnBrk="1" hangingPunct="1"/>
            <a:endParaRPr lang="en-US" sz="1200" i="0" kern="1200" dirty="0" smtClean="0">
              <a:solidFill>
                <a:schemeClr val="tx1"/>
              </a:solidFill>
              <a:latin typeface="+mn-lt"/>
              <a:ea typeface="+mn-ea"/>
              <a:cs typeface="+mn-cs"/>
            </a:endParaRPr>
          </a:p>
          <a:p>
            <a:pPr eaLnBrk="1" hangingPunct="1"/>
            <a:r>
              <a:rPr lang="en-US" sz="1200" i="0" kern="1200" dirty="0" smtClean="0">
                <a:solidFill>
                  <a:schemeClr val="tx1"/>
                </a:solidFill>
                <a:latin typeface="+mn-lt"/>
                <a:ea typeface="+mn-ea"/>
                <a:cs typeface="+mn-cs"/>
              </a:rPr>
              <a:t>Core Usages of Mobile Phones:</a:t>
            </a:r>
          </a:p>
          <a:p>
            <a:pPr eaLnBrk="1" hangingPunct="1"/>
            <a:r>
              <a:rPr lang="en-US" sz="1200" i="0" kern="1200" dirty="0" smtClean="0">
                <a:solidFill>
                  <a:schemeClr val="tx1"/>
                </a:solidFill>
                <a:latin typeface="+mn-lt"/>
                <a:ea typeface="+mn-ea"/>
                <a:cs typeface="+mn-cs"/>
              </a:rPr>
              <a:t>	building</a:t>
            </a:r>
            <a:r>
              <a:rPr lang="en-US" sz="1200" i="0" kern="1200" baseline="0" dirty="0" smtClean="0">
                <a:solidFill>
                  <a:schemeClr val="tx1"/>
                </a:solidFill>
                <a:latin typeface="+mn-lt"/>
                <a:ea typeface="+mn-ea"/>
                <a:cs typeface="+mn-cs"/>
              </a:rPr>
              <a:t> and maintaining relationships</a:t>
            </a:r>
          </a:p>
          <a:p>
            <a:pPr eaLnBrk="1" hangingPunct="1"/>
            <a:r>
              <a:rPr lang="en-US" sz="1200" i="0" kern="1200" baseline="0" dirty="0" smtClean="0">
                <a:solidFill>
                  <a:schemeClr val="tx1"/>
                </a:solidFill>
                <a:latin typeface="+mn-lt"/>
                <a:ea typeface="+mn-ea"/>
                <a:cs typeface="+mn-cs"/>
              </a:rPr>
              <a:t>	safety and security</a:t>
            </a:r>
          </a:p>
          <a:p>
            <a:pPr eaLnBrk="1" hangingPunct="1"/>
            <a:r>
              <a:rPr lang="en-US" sz="1200" i="0" kern="1200" baseline="0" dirty="0" smtClean="0">
                <a:solidFill>
                  <a:schemeClr val="tx1"/>
                </a:solidFill>
                <a:latin typeface="+mn-lt"/>
                <a:ea typeface="+mn-ea"/>
                <a:cs typeface="+mn-cs"/>
              </a:rPr>
              <a:t>	personal information</a:t>
            </a:r>
          </a:p>
          <a:p>
            <a:pPr eaLnBrk="1" hangingPunct="1"/>
            <a:r>
              <a:rPr lang="en-US" sz="1200" i="0" kern="1200" baseline="0" dirty="0" smtClean="0">
                <a:solidFill>
                  <a:schemeClr val="tx1"/>
                </a:solidFill>
                <a:latin typeface="+mn-lt"/>
                <a:ea typeface="+mn-ea"/>
                <a:cs typeface="+mn-cs"/>
              </a:rPr>
              <a:t>	organization</a:t>
            </a:r>
            <a:endParaRPr lang="en-US" sz="1200" i="0" kern="1200" dirty="0" smtClean="0">
              <a:solidFill>
                <a:schemeClr val="tx1"/>
              </a:solidFill>
              <a:latin typeface="+mn-lt"/>
              <a:ea typeface="+mn-ea"/>
              <a:cs typeface="+mn-cs"/>
            </a:endParaRPr>
          </a:p>
          <a:p>
            <a:pPr eaLnBrk="1" hangingPunct="1"/>
            <a:r>
              <a:rPr lang="en-US" sz="1200" i="1" kern="1200" dirty="0" smtClean="0">
                <a:solidFill>
                  <a:schemeClr val="tx1"/>
                </a:solidFill>
                <a:latin typeface="+mn-lt"/>
                <a:ea typeface="+mn-ea"/>
                <a:cs typeface="+mn-cs"/>
              </a:rPr>
              <a:t>Mobile Phone Usage of Young Adults: The Impact of Motivational Factors, OZCHI 2008</a:t>
            </a:r>
            <a:endParaRPr lang="en-US" sz="1200" i="1" dirty="0" smtClean="0">
              <a:ea typeface="+mn-ea"/>
            </a:endParaRPr>
          </a:p>
        </p:txBody>
      </p:sp>
      <p:sp>
        <p:nvSpPr>
          <p:cNvPr id="4" name="Slide Number Placeholder 3"/>
          <p:cNvSpPr>
            <a:spLocks noGrp="1"/>
          </p:cNvSpPr>
          <p:nvPr>
            <p:ph type="sldNum" sz="quarter" idx="10"/>
          </p:nvPr>
        </p:nvSpPr>
        <p:spPr/>
        <p:txBody>
          <a:bodyPr/>
          <a:lstStyle/>
          <a:p>
            <a:fld id="{8E1FF6D8-6363-0049-A93A-D20703EEC378}"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Secondary Research:</a:t>
            </a:r>
          </a:p>
          <a:p>
            <a:endParaRPr lang="en-US" dirty="0" smtClean="0"/>
          </a:p>
          <a:p>
            <a:r>
              <a:rPr lang="en-US" dirty="0" smtClean="0"/>
              <a:t>Habit</a:t>
            </a:r>
            <a:r>
              <a:rPr lang="en-US" baseline="0" dirty="0" smtClean="0"/>
              <a:t> Formation and Long Term Change:</a:t>
            </a:r>
          </a:p>
          <a:p>
            <a:pPr eaLnBrk="1" hangingPunct="1"/>
            <a:r>
              <a:rPr lang="en-US" dirty="0" smtClean="0">
                <a:latin typeface="Calibri" pitchFamily="-65" charset="0"/>
              </a:rPr>
              <a:t>Pre-contemplation: 	learning; No convincing reasons to walk</a:t>
            </a:r>
          </a:p>
          <a:p>
            <a:pPr eaLnBrk="1" hangingPunct="1"/>
            <a:r>
              <a:rPr lang="en-US" dirty="0" smtClean="0">
                <a:latin typeface="Calibri" pitchFamily="-65" charset="0"/>
              </a:rPr>
              <a:t>Contemplation: 	try it once this week; start simple, pleasure in small victories</a:t>
            </a:r>
          </a:p>
          <a:p>
            <a:pPr eaLnBrk="1" hangingPunct="1"/>
            <a:r>
              <a:rPr lang="en-US" dirty="0" smtClean="0">
                <a:latin typeface="Calibri" pitchFamily="-65" charset="0"/>
              </a:rPr>
              <a:t>Preparation: 	try it once more next week; friends and family are important, goals</a:t>
            </a:r>
          </a:p>
          <a:p>
            <a:pPr eaLnBrk="1" hangingPunct="1"/>
            <a:r>
              <a:rPr lang="en-US" dirty="0" smtClean="0">
                <a:latin typeface="Calibri" pitchFamily="-65" charset="0"/>
              </a:rPr>
              <a:t>Action: 		once a week for 6 months; variety, lapses, positive mental attitude</a:t>
            </a:r>
          </a:p>
          <a:p>
            <a:pPr eaLnBrk="1" hangingPunct="1"/>
            <a:r>
              <a:rPr lang="en-US" dirty="0" smtClean="0">
                <a:latin typeface="Calibri" pitchFamily="-65" charset="0"/>
              </a:rPr>
              <a:t>Maintenance: 	once a week for more than 6 months; routine</a:t>
            </a:r>
          </a:p>
          <a:p>
            <a:endParaRPr lang="en-US" dirty="0" smtClean="0"/>
          </a:p>
          <a:p>
            <a:r>
              <a:rPr lang="en-US" sz="1200" i="0" kern="1200" dirty="0" smtClean="0">
                <a:solidFill>
                  <a:schemeClr val="tx1"/>
                </a:solidFill>
                <a:latin typeface="+mn-lt"/>
                <a:ea typeface="+mn-ea"/>
                <a:cs typeface="+mn-cs"/>
              </a:rPr>
              <a:t>American Heart Association </a:t>
            </a:r>
          </a:p>
          <a:p>
            <a:r>
              <a:rPr lang="en-US" sz="1200" i="0" kern="1200" dirty="0" smtClean="0">
                <a:solidFill>
                  <a:schemeClr val="tx1"/>
                </a:solidFill>
                <a:latin typeface="+mn-lt"/>
                <a:ea typeface="+mn-ea"/>
                <a:cs typeface="+mn-cs"/>
              </a:rPr>
              <a:t>NIDDK (National Institute of Diabetes and Digestive and Kidney diseases)</a:t>
            </a:r>
            <a:endParaRPr lang="en-US" i="0"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ln/>
        </p:spPr>
      </p:sp>
      <p:sp>
        <p:nvSpPr>
          <p:cNvPr id="29699" name="Notes Placeholder 2"/>
          <p:cNvSpPr>
            <a:spLocks noGrp="1"/>
          </p:cNvSpPr>
          <p:nvPr>
            <p:ph type="body" idx="1"/>
          </p:nvPr>
        </p:nvSpPr>
        <p:spPr>
          <a:noFill/>
          <a:ln/>
        </p:spPr>
        <p:txBody>
          <a:bodyPr/>
          <a:lstStyle/>
          <a:p>
            <a:pPr eaLnBrk="1" hangingPunct="1"/>
            <a:r>
              <a:rPr lang="en-US" dirty="0" smtClean="0">
                <a:latin typeface="Calibri" pitchFamily="-65" charset="0"/>
              </a:rPr>
              <a:t>Starting is the first stage in habit formation.</a:t>
            </a:r>
          </a:p>
        </p:txBody>
      </p:sp>
      <p:sp>
        <p:nvSpPr>
          <p:cNvPr id="29700" name="Slide Number Placeholder 3"/>
          <p:cNvSpPr>
            <a:spLocks noGrp="1"/>
          </p:cNvSpPr>
          <p:nvPr>
            <p:ph type="sldNum" sz="quarter" idx="5"/>
          </p:nvPr>
        </p:nvSpPr>
        <p:spPr>
          <a:noFill/>
        </p:spPr>
        <p:txBody>
          <a:bodyPr/>
          <a:lstStyle/>
          <a:p>
            <a:fld id="{263D015F-4F34-1B4B-853C-73DF988B6599}" type="slidenum">
              <a:rPr lang="en-US" smtClean="0"/>
              <a:pPr/>
              <a:t>14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pPr eaLnBrk="1" hangingPunct="1"/>
            <a:r>
              <a:rPr lang="en-US" dirty="0" smtClean="0">
                <a:latin typeface="Calibri" pitchFamily="-65" charset="0"/>
              </a:rPr>
              <a:t>It is not difficult for people to recognize a need to change your behavior,</a:t>
            </a:r>
            <a:r>
              <a:rPr lang="en-US" baseline="0" dirty="0" smtClean="0">
                <a:latin typeface="Calibri" pitchFamily="-65" charset="0"/>
              </a:rPr>
              <a:t> but, t</a:t>
            </a:r>
            <a:r>
              <a:rPr lang="en-US" dirty="0" smtClean="0">
                <a:latin typeface="Calibri" pitchFamily="-65" charset="0"/>
              </a:rPr>
              <a:t>hey are likely to only do it once.</a:t>
            </a:r>
          </a:p>
          <a:p>
            <a:pPr eaLnBrk="1" hangingPunct="1"/>
            <a:endParaRPr lang="en-US" dirty="0" smtClean="0">
              <a:latin typeface="Calibri" pitchFamily="-65"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pitchFamily="-65" charset="0"/>
              </a:rPr>
              <a:t>The contemplation stage of change is the time when people are thinking about change and trying to become more motivated to get started.</a:t>
            </a:r>
          </a:p>
        </p:txBody>
      </p:sp>
      <p:sp>
        <p:nvSpPr>
          <p:cNvPr id="31748" name="Slide Number Placeholder 3"/>
          <p:cNvSpPr>
            <a:spLocks noGrp="1"/>
          </p:cNvSpPr>
          <p:nvPr>
            <p:ph type="sldNum" sz="quarter" idx="5"/>
          </p:nvPr>
        </p:nvSpPr>
        <p:spPr>
          <a:noFill/>
        </p:spPr>
        <p:txBody>
          <a:bodyPr/>
          <a:lstStyle/>
          <a:p>
            <a:fld id="{1A19811F-1014-DD40-B89E-85B064BA88E4}" type="slidenum">
              <a:rPr lang="en-US" smtClean="0"/>
              <a:pPr/>
              <a:t>15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noFill/>
          <a:ln/>
        </p:spPr>
        <p:txBody>
          <a:bodyPr/>
          <a:lstStyle/>
          <a:p>
            <a:pPr eaLnBrk="1" hangingPunct="1"/>
            <a:r>
              <a:rPr lang="en-US" dirty="0" smtClean="0">
                <a:latin typeface="Calibri" pitchFamily="-65" charset="0"/>
              </a:rPr>
              <a:t>Soon they will stop and never form a habit.</a:t>
            </a:r>
          </a:p>
        </p:txBody>
      </p:sp>
      <p:sp>
        <p:nvSpPr>
          <p:cNvPr id="33796" name="Slide Number Placeholder 3"/>
          <p:cNvSpPr>
            <a:spLocks noGrp="1"/>
          </p:cNvSpPr>
          <p:nvPr>
            <p:ph type="sldNum" sz="quarter" idx="5"/>
          </p:nvPr>
        </p:nvSpPr>
        <p:spPr>
          <a:noFill/>
        </p:spPr>
        <p:txBody>
          <a:bodyPr/>
          <a:lstStyle/>
          <a:p>
            <a:fld id="{7819933C-3A52-724E-8DDC-C1C3796875AB}" type="slidenum">
              <a:rPr lang="en-US" smtClean="0"/>
              <a:pPr/>
              <a:t>16</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pPr eaLnBrk="1" hangingPunct="1"/>
            <a:r>
              <a:rPr lang="en-US" dirty="0" smtClean="0">
                <a:latin typeface="Calibri" pitchFamily="-65" charset="0"/>
              </a:rPr>
              <a:t>When motivation is introduced,</a:t>
            </a:r>
            <a:r>
              <a:rPr lang="en-US" baseline="0" dirty="0" smtClean="0">
                <a:latin typeface="Calibri" pitchFamily="-65" charset="0"/>
              </a:rPr>
              <a:t> great things happen.</a:t>
            </a:r>
            <a:endParaRPr lang="en-US" dirty="0" smtClean="0">
              <a:latin typeface="Calibri" pitchFamily="-65" charset="0"/>
            </a:endParaRPr>
          </a:p>
        </p:txBody>
      </p:sp>
      <p:sp>
        <p:nvSpPr>
          <p:cNvPr id="35844" name="Slide Number Placeholder 3"/>
          <p:cNvSpPr>
            <a:spLocks noGrp="1"/>
          </p:cNvSpPr>
          <p:nvPr>
            <p:ph type="sldNum" sz="quarter" idx="5"/>
          </p:nvPr>
        </p:nvSpPr>
        <p:spPr>
          <a:noFill/>
        </p:spPr>
        <p:txBody>
          <a:bodyPr/>
          <a:lstStyle/>
          <a:p>
            <a:fld id="{917CD77D-6062-C943-9581-BE4E88FCBCBA}" type="slidenum">
              <a:rPr lang="en-US" smtClean="0"/>
              <a:pPr/>
              <a:t>17</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a:ln/>
        </p:spPr>
      </p:sp>
      <p:sp>
        <p:nvSpPr>
          <p:cNvPr id="37891" name="Notes Placeholder 2"/>
          <p:cNvSpPr>
            <a:spLocks noGrp="1"/>
          </p:cNvSpPr>
          <p:nvPr>
            <p:ph type="body" idx="1"/>
          </p:nvPr>
        </p:nvSpPr>
        <p:spPr>
          <a:noFill/>
          <a:ln/>
        </p:spPr>
        <p:txBody>
          <a:bodyPr/>
          <a:lstStyle/>
          <a:p>
            <a:pPr eaLnBrk="1" hangingPunct="1"/>
            <a:r>
              <a:rPr lang="en-US" dirty="0" smtClean="0">
                <a:latin typeface="Calibri" pitchFamily="-65" charset="0"/>
              </a:rPr>
              <a:t>With proper motivation, people will do the behavior again.</a:t>
            </a:r>
          </a:p>
        </p:txBody>
      </p:sp>
      <p:sp>
        <p:nvSpPr>
          <p:cNvPr id="37892" name="Slide Number Placeholder 3"/>
          <p:cNvSpPr>
            <a:spLocks noGrp="1"/>
          </p:cNvSpPr>
          <p:nvPr>
            <p:ph type="sldNum" sz="quarter" idx="5"/>
          </p:nvPr>
        </p:nvSpPr>
        <p:spPr>
          <a:noFill/>
        </p:spPr>
        <p:txBody>
          <a:bodyPr/>
          <a:lstStyle/>
          <a:p>
            <a:fld id="{5FC871F8-AA75-B748-B040-CBAEA21E620B}" type="slidenum">
              <a:rPr lang="en-US" smtClean="0"/>
              <a:pPr/>
              <a:t>18</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a:ln/>
        </p:spPr>
      </p:sp>
      <p:sp>
        <p:nvSpPr>
          <p:cNvPr id="39939" name="Notes Placeholder 2"/>
          <p:cNvSpPr>
            <a:spLocks noGrp="1"/>
          </p:cNvSpPr>
          <p:nvPr>
            <p:ph type="body" idx="1"/>
          </p:nvPr>
        </p:nvSpPr>
        <p:spPr>
          <a:noFill/>
          <a:ln/>
        </p:spPr>
        <p:txBody>
          <a:bodyPr/>
          <a:lstStyle/>
          <a:p>
            <a:pPr eaLnBrk="1" hangingPunct="1"/>
            <a:r>
              <a:rPr lang="en-US" smtClean="0">
                <a:latin typeface="Calibri" pitchFamily="-65" charset="0"/>
              </a:rPr>
              <a:t>As long as the motivation is there, people will do it regularly.</a:t>
            </a:r>
          </a:p>
        </p:txBody>
      </p:sp>
      <p:sp>
        <p:nvSpPr>
          <p:cNvPr id="39940" name="Slide Number Placeholder 3"/>
          <p:cNvSpPr>
            <a:spLocks noGrp="1"/>
          </p:cNvSpPr>
          <p:nvPr>
            <p:ph type="sldNum" sz="quarter" idx="5"/>
          </p:nvPr>
        </p:nvSpPr>
        <p:spPr>
          <a:noFill/>
        </p:spPr>
        <p:txBody>
          <a:bodyPr/>
          <a:lstStyle/>
          <a:p>
            <a:fld id="{6C4AB2D9-BE77-AA4F-90BC-D522DB88A9B6}" type="slidenum">
              <a:rPr lang="en-US" smtClean="0"/>
              <a:pPr/>
              <a:t>19</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they do</a:t>
            </a:r>
            <a:r>
              <a:rPr lang="en-US" baseline="0" dirty="0" smtClean="0"/>
              <a:t> it again and again for 6 months, they have formed the habit.</a:t>
            </a:r>
            <a:endParaRPr lang="en-US" dirty="0" smtClean="0"/>
          </a:p>
        </p:txBody>
      </p:sp>
      <p:sp>
        <p:nvSpPr>
          <p:cNvPr id="4" name="Slide Number Placeholder 3"/>
          <p:cNvSpPr>
            <a:spLocks noGrp="1"/>
          </p:cNvSpPr>
          <p:nvPr>
            <p:ph type="sldNum" sz="quarter" idx="10"/>
          </p:nvPr>
        </p:nvSpPr>
        <p:spPr/>
        <p:txBody>
          <a:bodyPr/>
          <a:lstStyle/>
          <a:p>
            <a:fld id="{8E1FF6D8-6363-0049-A93A-D20703EEC378}"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Insights:</a:t>
            </a:r>
          </a:p>
          <a:p>
            <a:endParaRPr lang="en-US" dirty="0" smtClean="0"/>
          </a:p>
          <a:p>
            <a:r>
              <a:rPr lang="en-US" dirty="0" smtClean="0"/>
              <a:t>Motivations that encourage walking:</a:t>
            </a:r>
          </a:p>
          <a:p>
            <a:r>
              <a:rPr lang="en-US" dirty="0" smtClean="0"/>
              <a:t>	social</a:t>
            </a:r>
            <a:r>
              <a:rPr lang="en-US" baseline="0" dirty="0" smtClean="0"/>
              <a:t> bonding</a:t>
            </a:r>
          </a:p>
          <a:p>
            <a:r>
              <a:rPr lang="en-US" baseline="0" dirty="0" smtClean="0"/>
              <a:t>	social accountability</a:t>
            </a:r>
          </a:p>
          <a:p>
            <a:r>
              <a:rPr lang="en-US" baseline="0" dirty="0" smtClean="0"/>
              <a:t>	small accomplishments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If we can show people how they are bonding, they will reflect and walk more</a:t>
            </a:r>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Target Audience: </a:t>
            </a:r>
          </a:p>
          <a:p>
            <a:pPr eaLnBrk="1" hangingPunct="1"/>
            <a:r>
              <a:rPr lang="ru-RU" dirty="0" smtClean="0">
                <a:latin typeface="Calibri" pitchFamily="-65" charset="0"/>
              </a:rPr>
              <a:t>20-30 yea</a:t>
            </a:r>
            <a:r>
              <a:rPr lang="en-US" dirty="0" err="1" smtClean="0">
                <a:latin typeface="Calibri" pitchFamily="-65" charset="0"/>
              </a:rPr>
              <a:t>r</a:t>
            </a:r>
            <a:r>
              <a:rPr lang="en-US" baseline="0" dirty="0" smtClean="0">
                <a:latin typeface="Calibri" pitchFamily="-65" charset="0"/>
              </a:rPr>
              <a:t> old Americans</a:t>
            </a:r>
            <a:r>
              <a:rPr lang="ru-RU" dirty="0" smtClean="0">
                <a:latin typeface="Calibri" pitchFamily="-65" charset="0"/>
              </a:rPr>
              <a:t>. </a:t>
            </a:r>
            <a:endParaRPr lang="en-US" dirty="0" smtClean="0">
              <a:latin typeface="Calibri" pitchFamily="-65" charset="0"/>
            </a:endParaRPr>
          </a:p>
          <a:p>
            <a:pPr eaLnBrk="1" hangingPunct="1"/>
            <a:r>
              <a:rPr lang="en-US" dirty="0" smtClean="0">
                <a:latin typeface="Calibri" pitchFamily="-65" charset="0"/>
              </a:rPr>
              <a:t>Why:</a:t>
            </a:r>
            <a:r>
              <a:rPr lang="en-US" baseline="0" dirty="0" smtClean="0">
                <a:latin typeface="Calibri" pitchFamily="-65" charset="0"/>
              </a:rPr>
              <a:t> </a:t>
            </a:r>
            <a:r>
              <a:rPr lang="ru-RU" dirty="0" smtClean="0">
                <a:latin typeface="Calibri" pitchFamily="-65" charset="0"/>
              </a:rPr>
              <a:t>Critical time in life, when individuals are able and possibly willing to establish lifelong good habits, including exercise regimens.</a:t>
            </a:r>
            <a:endParaRPr lang="en-US" dirty="0" smtClean="0">
              <a:latin typeface="Calibri" pitchFamily="-65" charset="0"/>
            </a:endParaRPr>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Insights:</a:t>
            </a:r>
          </a:p>
          <a:p>
            <a:endParaRPr lang="en-US" dirty="0" smtClean="0"/>
          </a:p>
          <a:p>
            <a:r>
              <a:rPr lang="en-US" dirty="0" smtClean="0"/>
              <a:t>Motivations that encourage walking:</a:t>
            </a:r>
          </a:p>
          <a:p>
            <a:r>
              <a:rPr lang="en-US" dirty="0" smtClean="0"/>
              <a:t>	social</a:t>
            </a:r>
            <a:r>
              <a:rPr lang="en-US" baseline="0" dirty="0" smtClean="0"/>
              <a:t> bonding</a:t>
            </a:r>
          </a:p>
          <a:p>
            <a:r>
              <a:rPr lang="en-US" baseline="0" dirty="0" smtClean="0"/>
              <a:t>	social accountability</a:t>
            </a:r>
          </a:p>
          <a:p>
            <a:r>
              <a:rPr lang="en-US" baseline="0" dirty="0" smtClean="0"/>
              <a:t>	small accomplishments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If we can show people how they are bonding, they will reflect and walk more</a:t>
            </a:r>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Insights:</a:t>
            </a:r>
          </a:p>
          <a:p>
            <a:endParaRPr lang="en-US" dirty="0" smtClean="0"/>
          </a:p>
          <a:p>
            <a:r>
              <a:rPr lang="en-US" dirty="0" smtClean="0"/>
              <a:t>Motivations that encourage walking:</a:t>
            </a:r>
          </a:p>
          <a:p>
            <a:r>
              <a:rPr lang="en-US" dirty="0" smtClean="0"/>
              <a:t>	social</a:t>
            </a:r>
            <a:r>
              <a:rPr lang="en-US" baseline="0" dirty="0" smtClean="0"/>
              <a:t> bonding</a:t>
            </a:r>
          </a:p>
          <a:p>
            <a:r>
              <a:rPr lang="en-US" baseline="0" dirty="0" smtClean="0"/>
              <a:t>	social accountability</a:t>
            </a:r>
          </a:p>
          <a:p>
            <a:r>
              <a:rPr lang="en-US" baseline="0" dirty="0" smtClean="0"/>
              <a:t>	small accomplishments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If we can show people how they are bonding, they will reflect and walk more</a:t>
            </a:r>
          </a:p>
          <a:p>
            <a:endParaRPr lang="en-US" dirty="0" smtClean="0"/>
          </a:p>
        </p:txBody>
      </p:sp>
      <p:sp>
        <p:nvSpPr>
          <p:cNvPr id="4" name="Slide Number Placeholder 3"/>
          <p:cNvSpPr>
            <a:spLocks noGrp="1"/>
          </p:cNvSpPr>
          <p:nvPr>
            <p:ph type="sldNum" sz="quarter" idx="10"/>
          </p:nvPr>
        </p:nvSpPr>
        <p:spPr/>
        <p:txBody>
          <a:bodyPr/>
          <a:lstStyle/>
          <a:p>
            <a:fld id="{8E1FF6D8-6363-0049-A93A-D20703EEC378}"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Insights:</a:t>
            </a:r>
          </a:p>
          <a:p>
            <a:endParaRPr lang="en-US" dirty="0" smtClean="0"/>
          </a:p>
          <a:p>
            <a:r>
              <a:rPr lang="en-US" dirty="0" smtClean="0"/>
              <a:t>Motivations that encourage walking:</a:t>
            </a:r>
          </a:p>
          <a:p>
            <a:r>
              <a:rPr lang="en-US" dirty="0" smtClean="0"/>
              <a:t>	social</a:t>
            </a:r>
            <a:r>
              <a:rPr lang="en-US" baseline="0" dirty="0" smtClean="0"/>
              <a:t> bonding</a:t>
            </a:r>
          </a:p>
          <a:p>
            <a:r>
              <a:rPr lang="en-US" baseline="0" dirty="0" smtClean="0"/>
              <a:t>	social accountability</a:t>
            </a:r>
          </a:p>
          <a:p>
            <a:r>
              <a:rPr lang="en-US" baseline="0" dirty="0" smtClean="0"/>
              <a:t>	small accomplishments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If we can show people how they are bonding, they will reflect and walk more</a:t>
            </a:r>
          </a:p>
        </p:txBody>
      </p:sp>
      <p:sp>
        <p:nvSpPr>
          <p:cNvPr id="4" name="Slide Number Placeholder 3"/>
          <p:cNvSpPr>
            <a:spLocks noGrp="1"/>
          </p:cNvSpPr>
          <p:nvPr>
            <p:ph type="sldNum" sz="quarter" idx="10"/>
          </p:nvPr>
        </p:nvSpPr>
        <p:spPr/>
        <p:txBody>
          <a:bodyPr/>
          <a:lstStyle/>
          <a:p>
            <a:fld id="{8E1FF6D8-6363-0049-A93A-D20703EEC378}"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A182A2-D05B-CC42-9CA3-0F8888BE2190}"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A182A2-D05B-CC42-9CA3-0F8888BE2190}"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A182A2-D05B-CC42-9CA3-0F8888BE2190}"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A182A2-D05B-CC42-9CA3-0F8888BE2190}"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0A182A2-D05B-CC42-9CA3-0F8888BE2190}"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Design Space: 	Make walking enjoyable so it becomes a habit</a:t>
            </a:r>
          </a:p>
          <a:p>
            <a:r>
              <a:rPr lang="en-US" dirty="0" smtClean="0"/>
              <a:t>Design Core: 	Walking in a group experience</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Concept</a:t>
            </a:r>
            <a:r>
              <a:rPr lang="en-US" baseline="0" dirty="0" smtClean="0"/>
              <a:t> </a:t>
            </a:r>
            <a:r>
              <a:rPr lang="en-US" baseline="0" dirty="0" err="1" smtClean="0"/>
              <a:t>Zygomote</a:t>
            </a:r>
            <a:r>
              <a:rPr lang="en-US" baseline="0" dirty="0" smtClean="0"/>
              <a:t>:</a:t>
            </a:r>
            <a:endParaRPr lang="en-US" dirty="0" smtClean="0"/>
          </a:p>
          <a:p>
            <a:endParaRPr lang="en-US" dirty="0" smtClean="0"/>
          </a:p>
          <a:p>
            <a:pPr eaLnBrk="1" hangingPunct="1"/>
            <a:r>
              <a:rPr lang="en-US" dirty="0" smtClean="0">
                <a:ea typeface="ＭＳ Ｐゴシック" pitchFamily="-108" charset="-128"/>
                <a:cs typeface="ＭＳ Ｐゴシック" pitchFamily="-108" charset="-128"/>
              </a:rPr>
              <a:t>Story Overview</a:t>
            </a:r>
          </a:p>
          <a:p>
            <a:pPr eaLnBrk="1" hangingPunct="1"/>
            <a:r>
              <a:rPr lang="en-US" dirty="0" smtClean="0">
                <a:ea typeface="ＭＳ Ｐゴシック" pitchFamily="-108" charset="-128"/>
                <a:cs typeface="ＭＳ Ｐゴシック" pitchFamily="-108" charset="-128"/>
              </a:rPr>
              <a:t>	</a:t>
            </a:r>
            <a:r>
              <a:rPr lang="en-US" dirty="0" smtClean="0"/>
              <a:t>Open app 1</a:t>
            </a:r>
            <a:r>
              <a:rPr lang="en-US" baseline="30000" dirty="0" smtClean="0"/>
              <a:t>st</a:t>
            </a:r>
            <a:r>
              <a:rPr lang="en-US" dirty="0" smtClean="0"/>
              <a:t> time</a:t>
            </a:r>
          </a:p>
          <a:p>
            <a:pPr eaLnBrk="1" hangingPunct="1"/>
            <a:r>
              <a:rPr lang="en-US" dirty="0" smtClean="0"/>
              <a:t>	Start to walk</a:t>
            </a:r>
          </a:p>
          <a:p>
            <a:pPr eaLnBrk="1" hangingPunct="1"/>
            <a:r>
              <a:rPr lang="en-US" dirty="0" smtClean="0"/>
              <a:t>	Earn newbie award</a:t>
            </a:r>
          </a:p>
          <a:p>
            <a:pPr eaLnBrk="1" hangingPunct="1"/>
            <a:r>
              <a:rPr lang="en-US" dirty="0" smtClean="0"/>
              <a:t>	Walk with mike</a:t>
            </a:r>
          </a:p>
          <a:p>
            <a:pPr eaLnBrk="1" hangingPunct="1"/>
            <a:r>
              <a:rPr lang="en-US" dirty="0" smtClean="0"/>
              <a:t>	Walk with boyfriend</a:t>
            </a:r>
          </a:p>
          <a:p>
            <a:pPr eaLnBrk="1" hangingPunct="1"/>
            <a:r>
              <a:rPr lang="en-US" dirty="0" smtClean="0"/>
              <a:t>	View boyfriends overlay</a:t>
            </a:r>
          </a:p>
          <a:p>
            <a:pPr eaLnBrk="1" hangingPunct="1"/>
            <a:r>
              <a:rPr lang="en-US" dirty="0" smtClean="0"/>
              <a:t>	Join a cause</a:t>
            </a:r>
          </a:p>
          <a:p>
            <a:pPr eaLnBrk="1" hangingPunct="1"/>
            <a:r>
              <a:rPr lang="en-US" dirty="0" smtClean="0"/>
              <a:t>	Yoko and boyfriend’s clouds merge</a:t>
            </a:r>
          </a:p>
          <a:p>
            <a:pPr eaLnBrk="1" hangingPunct="1"/>
            <a:r>
              <a:rPr lang="en-US" dirty="0" smtClean="0"/>
              <a:t>	Hearts animation and message</a:t>
            </a:r>
          </a:p>
          <a:p>
            <a:pPr eaLnBrk="1" hangingPunct="1"/>
            <a:endParaRPr lang="en-US" dirty="0" smtClean="0"/>
          </a:p>
          <a:p>
            <a:pPr eaLnBrk="1" hangingPunct="1"/>
            <a:r>
              <a:rPr lang="en-US" dirty="0" smtClean="0"/>
              <a:t>This is Yoko.</a:t>
            </a:r>
          </a:p>
          <a:p>
            <a:pPr lvl="1" eaLnBrk="1" hangingPunct="1"/>
            <a:endParaRPr lang="en-US" dirty="0" smtClean="0"/>
          </a:p>
          <a:p>
            <a:pPr lvl="1"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Quickly Introduce Our Design: </a:t>
            </a:r>
            <a:r>
              <a:rPr lang="en-US" dirty="0" err="1" smtClean="0"/>
              <a:t>Zygomote</a:t>
            </a:r>
            <a:r>
              <a:rPr lang="en-US" dirty="0" smtClean="0"/>
              <a:t> (</a:t>
            </a:r>
            <a:r>
              <a:rPr lang="en-US" dirty="0" err="1" smtClean="0"/>
              <a:t>latin</a:t>
            </a:r>
            <a:r>
              <a:rPr lang="en-US" dirty="0" smtClean="0"/>
              <a:t> word we made up from </a:t>
            </a:r>
            <a:r>
              <a:rPr lang="en-US" dirty="0" err="1" smtClean="0"/>
              <a:t>zygo</a:t>
            </a:r>
            <a:r>
              <a:rPr lang="en-US" dirty="0" smtClean="0"/>
              <a:t> [to pair] and </a:t>
            </a:r>
            <a:r>
              <a:rPr lang="en-US" dirty="0" err="1" smtClean="0"/>
              <a:t>moto</a:t>
            </a:r>
            <a:r>
              <a:rPr lang="en-US" dirty="0" smtClean="0"/>
              <a:t> [movement]</a:t>
            </a:r>
            <a:r>
              <a:rPr lang="en-US" baseline="0" dirty="0" smtClean="0"/>
              <a:t>)</a:t>
            </a:r>
          </a:p>
          <a:p>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ea typeface="ＭＳ Ｐゴシック" pitchFamily="-65" charset="-128"/>
              </a:rPr>
              <a:t>A mobile application to encourage walking through</a:t>
            </a:r>
            <a:r>
              <a:rPr lang="en-US" baseline="0" dirty="0" smtClean="0">
                <a:ea typeface="ＭＳ Ｐゴシック" pitchFamily="-65" charset="-128"/>
              </a:rPr>
              <a:t> three types of motivations: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ea typeface="ＭＳ Ｐゴシック" pitchFamily="-65" charset="-128"/>
              </a:rPr>
              <a:t>	social bonding</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ea typeface="ＭＳ Ｐゴシック" pitchFamily="-65" charset="-128"/>
              </a:rPr>
              <a:t>	social accountability</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ea typeface="ＭＳ Ｐゴシック" pitchFamily="-65" charset="-128"/>
              </a:rPr>
              <a:t>	small accomplishments</a:t>
            </a:r>
          </a:p>
        </p:txBody>
      </p:sp>
      <p:sp>
        <p:nvSpPr>
          <p:cNvPr id="4" name="Slide Number Placeholder 3"/>
          <p:cNvSpPr>
            <a:spLocks noGrp="1"/>
          </p:cNvSpPr>
          <p:nvPr>
            <p:ph type="sldNum" sz="quarter" idx="10"/>
          </p:nvPr>
        </p:nvSpPr>
        <p:spPr/>
        <p:txBody>
          <a:bodyPr/>
          <a:lstStyle/>
          <a:p>
            <a:fld id="{8E1FF6D8-6363-0049-A93A-D20703EEC378}"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She</a:t>
            </a:r>
            <a:r>
              <a:rPr lang="en-US" baseline="0" dirty="0" smtClean="0"/>
              <a:t> has a friend named Mike.</a:t>
            </a:r>
            <a:endParaRPr lang="en-US" dirty="0" smtClean="0"/>
          </a:p>
          <a:p>
            <a:pPr eaLnBrk="1" hangingPunct="1"/>
            <a:endParaRPr lang="en-US" dirty="0" smtClean="0"/>
          </a:p>
          <a:p>
            <a:pPr lvl="1" eaLnBrk="1" hangingPunct="1"/>
            <a:endParaRPr lang="en-US" dirty="0" smtClean="0"/>
          </a:p>
          <a:p>
            <a:pPr lvl="1"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Mike tells her about this walking application called </a:t>
            </a:r>
            <a:r>
              <a:rPr lang="en-US" dirty="0" err="1" smtClean="0"/>
              <a:t>Zygomote</a:t>
            </a:r>
            <a:r>
              <a:rPr lang="en-US" dirty="0" smtClean="0"/>
              <a:t>.</a:t>
            </a:r>
          </a:p>
          <a:p>
            <a:pPr eaLnBrk="1" hangingPunct="1"/>
            <a:endParaRPr lang="en-US" dirty="0" smtClean="0"/>
          </a:p>
          <a:p>
            <a:pPr lvl="1" eaLnBrk="1" hangingPunct="1"/>
            <a:endParaRPr lang="en-US" dirty="0" smtClean="0"/>
          </a:p>
          <a:p>
            <a:pPr lvl="1"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Yoko downloads the application to her </a:t>
            </a:r>
            <a:r>
              <a:rPr lang="en-US" dirty="0" err="1" smtClean="0"/>
              <a:t>iPhone</a:t>
            </a:r>
            <a:r>
              <a:rPr lang="en-US" dirty="0" smtClean="0"/>
              <a:t> and logs in with her </a:t>
            </a:r>
            <a:r>
              <a:rPr lang="en-US" dirty="0" err="1" smtClean="0"/>
              <a:t>Facebook</a:t>
            </a:r>
            <a:r>
              <a:rPr lang="en-US" dirty="0" smtClean="0"/>
              <a:t> ID.</a:t>
            </a:r>
          </a:p>
          <a:p>
            <a:pPr eaLnBrk="1" hangingPunct="1"/>
            <a:r>
              <a:rPr lang="en-US" baseline="0" dirty="0" smtClean="0"/>
              <a:t>The application tells her that she should take a walk with Mike.</a:t>
            </a:r>
          </a:p>
          <a:p>
            <a:pPr eaLnBrk="1" hangingPunct="1"/>
            <a:endParaRPr lang="en-US" baseline="0" dirty="0" smtClean="0"/>
          </a:p>
          <a:p>
            <a:pPr eaLnBrk="1" hangingPunct="1"/>
            <a:r>
              <a:rPr lang="en-US" b="1" baseline="0" dirty="0" smtClean="0"/>
              <a:t>Design Rationale:</a:t>
            </a:r>
          </a:p>
          <a:p>
            <a:pPr eaLnBrk="1" hangingPunct="1"/>
            <a:endParaRPr lang="en-US" b="0" baseline="0" dirty="0" smtClean="0"/>
          </a:p>
          <a:p>
            <a:pPr eaLnBrk="1" hangingPunct="1"/>
            <a:r>
              <a:rPr lang="en-US" b="0" dirty="0" smtClean="0"/>
              <a:t>Our application, ZYGOMOTE, promotes walking through 3 motivational elements- social bonding, participation in community and </a:t>
            </a:r>
          </a:p>
          <a:p>
            <a:pPr eaLnBrk="1" hangingPunct="1"/>
            <a:r>
              <a:rPr lang="en-US" b="0" dirty="0" smtClean="0"/>
              <a:t>personal accomplishments. The components in the application - Home, Causes and Awards, </a:t>
            </a:r>
          </a:p>
          <a:p>
            <a:pPr eaLnBrk="1" hangingPunct="1"/>
            <a:r>
              <a:rPr lang="en-US" b="0" dirty="0" smtClean="0"/>
              <a:t>make use of the motivation elements - social bonding, community participation and personal accomplishments. </a:t>
            </a:r>
          </a:p>
          <a:p>
            <a:pPr eaLnBrk="1" hangingPunct="1"/>
            <a:r>
              <a:rPr lang="en-US" b="0" dirty="0" smtClean="0"/>
              <a:t>In addition, the application uses 'Profile' component to give more information about their walking activity.</a:t>
            </a:r>
          </a:p>
          <a:p>
            <a:pPr eaLnBrk="1" hangingPunct="1"/>
            <a:endParaRPr lang="en-US" b="0" dirty="0" smtClean="0"/>
          </a:p>
          <a:p>
            <a:pPr eaLnBrk="1" hangingPunct="1"/>
            <a:r>
              <a:rPr lang="en-US" b="0" dirty="0" smtClean="0"/>
              <a:t>We have icons for each of these components in the application icon bar at the bottom of the screen. This icon bar is </a:t>
            </a:r>
          </a:p>
          <a:p>
            <a:pPr eaLnBrk="1" hangingPunct="1"/>
            <a:r>
              <a:rPr lang="en-US" b="0" dirty="0" smtClean="0"/>
              <a:t>fixed and visible in all pages and at all times when the application is used so that user can </a:t>
            </a:r>
          </a:p>
          <a:p>
            <a:pPr eaLnBrk="1" hangingPunct="1"/>
            <a:r>
              <a:rPr lang="en-US" b="0" dirty="0" smtClean="0"/>
              <a:t>switch between the components easily. The icons are arranged in the order - Home, Causes, Awards and Profile</a:t>
            </a:r>
          </a:p>
          <a:p>
            <a:pPr eaLnBrk="1" hangingPunct="1"/>
            <a:r>
              <a:rPr lang="en-US" b="0" dirty="0" smtClean="0"/>
              <a:t>based on the balance between engagement and longer usage they are likely to achieve. "Home" is an engaging component </a:t>
            </a:r>
          </a:p>
          <a:p>
            <a:pPr eaLnBrk="1" hangingPunct="1"/>
            <a:r>
              <a:rPr lang="en-US" b="0" dirty="0" smtClean="0"/>
              <a:t>as it contains more visual information than textual information, while it allows to interact for a </a:t>
            </a:r>
          </a:p>
          <a:p>
            <a:pPr eaLnBrk="1" hangingPunct="1"/>
            <a:r>
              <a:rPr lang="en-US" b="0" dirty="0" smtClean="0"/>
              <a:t>longer time than the other components. "Causes" component deals with social accountability and </a:t>
            </a:r>
          </a:p>
          <a:p>
            <a:pPr eaLnBrk="1" hangingPunct="1"/>
            <a:r>
              <a:rPr lang="en-US" b="0" dirty="0" smtClean="0"/>
              <a:t>is likely to be used next to the "Home" component. "Awards" deals with personal accomplishment and likely </a:t>
            </a:r>
          </a:p>
          <a:p>
            <a:pPr eaLnBrk="1" hangingPunct="1"/>
            <a:r>
              <a:rPr lang="en-US" b="0" dirty="0" smtClean="0"/>
              <a:t>to be used minimally because of the time needed to earn each of the award. "Profile" component gives </a:t>
            </a:r>
          </a:p>
          <a:p>
            <a:pPr eaLnBrk="1" hangingPunct="1"/>
            <a:r>
              <a:rPr lang="en-US" b="0" dirty="0" smtClean="0"/>
              <a:t>information about the user, but we have "Quick Info" of the user available in the "Home" screen as </a:t>
            </a:r>
          </a:p>
          <a:p>
            <a:pPr eaLnBrk="1" hangingPunct="1"/>
            <a:r>
              <a:rPr lang="en-US" b="0" dirty="0" smtClean="0"/>
              <a:t>an alternative. Hence, when the user needs greater details about one's own walking, they can visit the </a:t>
            </a:r>
          </a:p>
          <a:p>
            <a:pPr eaLnBrk="1" hangingPunct="1"/>
            <a:r>
              <a:rPr lang="en-US" b="0" dirty="0" smtClean="0"/>
              <a:t>"Profile" component, at the end of icon bar.</a:t>
            </a:r>
          </a:p>
          <a:p>
            <a:pPr eaLnBrk="1" hangingPunct="1"/>
            <a:endParaRPr lang="en-US" b="0" dirty="0" smtClean="0"/>
          </a:p>
          <a:p>
            <a:pPr eaLnBrk="1" hangingPunct="1"/>
            <a:r>
              <a:rPr lang="en-US" dirty="0" smtClean="0"/>
              <a:t>Initially when the user downloads or gets this application, they have only their cloud avatar on the screen. </a:t>
            </a:r>
          </a:p>
          <a:p>
            <a:pPr eaLnBrk="1" hangingPunct="1"/>
            <a:r>
              <a:rPr lang="en-US" dirty="0" smtClean="0"/>
              <a:t>To encourage them to walk, ZYGOMOTE smartly recommends a person in their friends' list who also uses ZYGOMOTE application. </a:t>
            </a:r>
          </a:p>
          <a:p>
            <a:pPr eaLnBrk="1" hangingPunct="1"/>
            <a:r>
              <a:rPr lang="en-US" dirty="0" smtClean="0"/>
              <a:t>The recommendation is shown in the bottom of the screen but just above the icon bar. So once the user starts walking with the friends,</a:t>
            </a:r>
          </a:p>
          <a:p>
            <a:pPr eaLnBrk="1" hangingPunct="1"/>
            <a:r>
              <a:rPr lang="en-US" dirty="0" smtClean="0"/>
              <a:t>the application automatically senses the other person walking with the user and then starts working towards reflecting how it has</a:t>
            </a:r>
          </a:p>
          <a:p>
            <a:pPr eaLnBrk="1" hangingPunct="1"/>
            <a:r>
              <a:rPr lang="en-US" dirty="0" smtClean="0"/>
              <a:t>affected their bonding.</a:t>
            </a:r>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Mike isn’t available</a:t>
            </a:r>
            <a:r>
              <a:rPr lang="en-US" baseline="0" dirty="0" smtClean="0"/>
              <a:t> for a walk, so </a:t>
            </a:r>
            <a:r>
              <a:rPr lang="en-US" dirty="0" smtClean="0"/>
              <a:t>Yoko decides to take a walk</a:t>
            </a:r>
            <a:r>
              <a:rPr lang="en-US" baseline="0" dirty="0" smtClean="0"/>
              <a:t> by herself.</a:t>
            </a:r>
            <a:endParaRPr lang="en-US" dirty="0" smtClean="0"/>
          </a:p>
          <a:p>
            <a:pPr lvl="1" eaLnBrk="1" hangingPunct="1"/>
            <a:endParaRPr lang="en-US" dirty="0" smtClean="0"/>
          </a:p>
          <a:p>
            <a:pPr lvl="1"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35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Yoko</a:t>
            </a:r>
            <a:r>
              <a:rPr lang="en-US" baseline="0" dirty="0" smtClean="0"/>
              <a:t> opens the app during her walk and see’s her cloud avatar and her step count for today.</a:t>
            </a:r>
          </a:p>
          <a:p>
            <a:endParaRPr lang="en-US" baseline="0" dirty="0" smtClean="0"/>
          </a:p>
          <a:p>
            <a:r>
              <a:rPr lang="en-US" b="1" baseline="0" dirty="0" smtClean="0"/>
              <a:t>Home Screen Rationale:</a:t>
            </a:r>
          </a:p>
          <a:p>
            <a:endParaRPr lang="en-US" b="0" baseline="0" dirty="0" smtClean="0"/>
          </a:p>
          <a:p>
            <a:r>
              <a:rPr lang="en-US" b="0" dirty="0" smtClean="0"/>
              <a:t>In the Home component, the application uses clouds as metaphor to encourage social bonding for </a:t>
            </a:r>
          </a:p>
          <a:p>
            <a:r>
              <a:rPr lang="en-US" b="0" dirty="0" smtClean="0"/>
              <a:t>representing users and  their walking buddies. The cloud was chosen as the element for representation, </a:t>
            </a:r>
          </a:p>
          <a:p>
            <a:r>
              <a:rPr lang="en-US" b="0" dirty="0" smtClean="0"/>
              <a:t>because cloud affords the ability to merge with one another, which gives the indication to the users that </a:t>
            </a:r>
          </a:p>
          <a:p>
            <a:r>
              <a:rPr lang="en-US" b="0" dirty="0" smtClean="0"/>
              <a:t>gets closer with their buddies as they walk together and we  found from  our research that cloud is a </a:t>
            </a:r>
          </a:p>
          <a:p>
            <a:r>
              <a:rPr lang="en-US" b="0" dirty="0" smtClean="0"/>
              <a:t>symbol for which users experiences after  walking with others but necessarily have a reflection of it. </a:t>
            </a:r>
          </a:p>
          <a:p>
            <a:r>
              <a:rPr lang="en-US" b="0" dirty="0" smtClean="0"/>
              <a:t>We chose "cumulus" type of clouds as they allow for spatial management on a mobile screen and are </a:t>
            </a:r>
          </a:p>
          <a:p>
            <a:r>
              <a:rPr lang="en-US" b="0" dirty="0" smtClean="0"/>
              <a:t>pleasant to view compared to other type of clouds.</a:t>
            </a:r>
          </a:p>
          <a:p>
            <a:endParaRPr lang="en-US" b="0" dirty="0" smtClean="0"/>
          </a:p>
          <a:p>
            <a:r>
              <a:rPr lang="en-US" b="0" dirty="0" smtClean="0"/>
              <a:t>The users are shown in the application using cloud avatars. Cloud avatars have users' profile picture,</a:t>
            </a:r>
          </a:p>
          <a:p>
            <a:r>
              <a:rPr lang="en-US" b="0" dirty="0" smtClean="0"/>
              <a:t>taken from their </a:t>
            </a:r>
            <a:r>
              <a:rPr lang="en-US" b="0" dirty="0" err="1" smtClean="0"/>
              <a:t>Facebook</a:t>
            </a:r>
            <a:r>
              <a:rPr lang="en-US" b="0" dirty="0" smtClean="0"/>
              <a:t> accounts, each in separate clouds. The user's cloud and other's clouds are spatially located based on </a:t>
            </a:r>
          </a:p>
          <a:p>
            <a:r>
              <a:rPr lang="en-US" b="0" dirty="0" smtClean="0"/>
              <a:t>how much time they have spent together for a time frame. The time frame referred in the "Home" screen is indicated</a:t>
            </a:r>
          </a:p>
          <a:p>
            <a:r>
              <a:rPr lang="en-US" b="0" dirty="0" smtClean="0"/>
              <a:t>at the top along with step count information. So for example if the current screen shows "10,000 steps this week" at the top ,</a:t>
            </a:r>
          </a:p>
          <a:p>
            <a:r>
              <a:rPr lang="en-US" b="0" dirty="0" smtClean="0"/>
              <a:t>then the cloud avatars reflect the walking activity for that particular week and if the text at the top says "99,801 steps last month",</a:t>
            </a:r>
          </a:p>
          <a:p>
            <a:r>
              <a:rPr lang="en-US" b="0" dirty="0" smtClean="0"/>
              <a:t>then the cloud avatars reflect the walking activity for last month.</a:t>
            </a:r>
          </a:p>
          <a:p>
            <a:endParaRPr lang="en-US" b="0" dirty="0" smtClean="0"/>
          </a:p>
          <a:p>
            <a:r>
              <a:rPr lang="en-US" b="0" dirty="0" smtClean="0"/>
              <a:t>The step counter of our user is visible at the top of the screen. The step count is shown for the current week or the last week</a:t>
            </a:r>
          </a:p>
          <a:p>
            <a:r>
              <a:rPr lang="en-US" b="0" dirty="0" smtClean="0"/>
              <a:t>the user took a walk. We chose to have a weekly count because day/hour level basis count could be too little to motivate for a starter</a:t>
            </a:r>
          </a:p>
          <a:p>
            <a:r>
              <a:rPr lang="en-US" b="0" dirty="0" smtClean="0"/>
              <a:t>and month/year level basis count could discourage after a point of time.</a:t>
            </a:r>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Yoko</a:t>
            </a:r>
            <a:r>
              <a:rPr lang="en-US" baseline="0" dirty="0" smtClean="0"/>
              <a:t> puts her phone back in her pocket and continues to walk for about 10 more minutes. Then, her phone vibrates indicating that Yoko has a new message. She pulls out her </a:t>
            </a:r>
            <a:r>
              <a:rPr lang="en-US" baseline="0" dirty="0" err="1" smtClean="0"/>
              <a:t>iPhone</a:t>
            </a:r>
            <a:r>
              <a:rPr lang="en-US" baseline="0" dirty="0" smtClean="0"/>
              <a:t> and sees that she has earned the Newbie Award.</a:t>
            </a:r>
          </a:p>
          <a:p>
            <a:endParaRPr lang="en-US" baseline="0" dirty="0" smtClean="0"/>
          </a:p>
          <a:p>
            <a:r>
              <a:rPr lang="en-US" b="1" baseline="0" dirty="0" smtClean="0"/>
              <a:t>Awards Rationale: (see also Boy Scout Slide labeled “Awards” for more screen designs)</a:t>
            </a:r>
            <a:endParaRPr lang="en-US" b="0" baseline="0" dirty="0" smtClean="0"/>
          </a:p>
          <a:p>
            <a:endParaRPr lang="en-US" b="0" baseline="0" dirty="0" smtClean="0"/>
          </a:p>
          <a:p>
            <a:r>
              <a:rPr lang="en-US" b="0" dirty="0" smtClean="0"/>
              <a:t>Deriving from Insights, small victories is a central motivator to establishing long-term behavioral change. Many video games use this same concept to encourage gamers to extend </a:t>
            </a:r>
            <a:r>
              <a:rPr lang="en-US" b="0" dirty="0" err="1" smtClean="0"/>
              <a:t>gameplay</a:t>
            </a:r>
            <a:r>
              <a:rPr lang="en-US" b="0" dirty="0" smtClean="0"/>
              <a:t> beyond the minimum requirements of the game. Valve's Orange Box games for the PC (which includes Half-Life 2, Portal, Team Fortress 2), for example, introduce dozens of Achievements, including Camera Shy (detach security cameras from the walls) and Terminal Velocity (fall 30,000 feet) (http://www.achieve360points.com/txt/t/The_Orange_Box_AG.txt).</a:t>
            </a:r>
          </a:p>
          <a:p>
            <a:endParaRPr lang="en-US" b="0" dirty="0" smtClean="0"/>
          </a:p>
          <a:p>
            <a:r>
              <a:rPr lang="en-US" b="0" dirty="0" smtClean="0"/>
              <a:t>By challenging users with Awards, we can show the user appreciation for walking under various circumstances and conditions. For instance, a </a:t>
            </a:r>
            <a:r>
              <a:rPr lang="en-US" b="0" dirty="0" err="1" smtClean="0"/>
              <a:t>Trenchfoot</a:t>
            </a:r>
            <a:r>
              <a:rPr lang="en-US" b="0" dirty="0" smtClean="0"/>
              <a:t> Award is achieved while walking in heavy rain; Firewalker for walking in the heat of a summer day; Sandman for walking along a beachfront; Newbie for starting to walk; and </a:t>
            </a:r>
            <a:r>
              <a:rPr lang="en-US" b="0" dirty="0" err="1" smtClean="0"/>
              <a:t>Ultramarathon</a:t>
            </a:r>
            <a:r>
              <a:rPr lang="en-US" b="0" dirty="0" smtClean="0"/>
              <a:t> after walking 100 miles. An Award is earned also for every Cause completed.</a:t>
            </a:r>
          </a:p>
          <a:p>
            <a:endParaRPr lang="en-US" b="0" dirty="0" smtClean="0"/>
          </a:p>
          <a:p>
            <a:r>
              <a:rPr lang="en-US" b="0" dirty="0" smtClean="0"/>
              <a:t>The Awards screen lists a continuous flow of available and earned Awards. Each Award features circular iconography with a title label. Clicking on one of these items will forward the user to a Detailed Award screen, showing more relevant information about that particular Award.</a:t>
            </a:r>
          </a:p>
          <a:p>
            <a:endParaRPr lang="en-US" b="0" dirty="0" smtClean="0"/>
          </a:p>
          <a:p>
            <a:r>
              <a:rPr lang="en-US" b="0" dirty="0" smtClean="0"/>
              <a:t>The iconography of the Awards yet to be earned are black-and-white and slightly transparent to indicate almost a "disabled" state. Any iconography not stylized this way are Awards already earned. Awards are ordered first  by earned according to latest date; second by alphabetical yet-to-be earned.</a:t>
            </a:r>
            <a:endParaRPr lang="en-US" b="0"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37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Later in the</a:t>
            </a:r>
            <a:r>
              <a:rPr lang="en-US" baseline="0" dirty="0" smtClean="0"/>
              <a:t> week Yoko takes a walk with Mike.</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38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Later in the</a:t>
            </a:r>
            <a:r>
              <a:rPr lang="en-US" baseline="0" dirty="0" smtClean="0"/>
              <a:t> week Yoko takes a walk with Mike.</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day Yoko asks</a:t>
            </a:r>
            <a:r>
              <a:rPr lang="en-US" baseline="0" dirty="0" smtClean="0"/>
              <a:t> her boyfriend Stephen to take a walk with her. She tells him about the application and he downloads it as well.</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day Yoko asks</a:t>
            </a:r>
            <a:r>
              <a:rPr lang="en-US" baseline="0" dirty="0" smtClean="0"/>
              <a:t> her boyfriend Stephen to take a walk with her. She tells him about the application and he downloads it as well.</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Predispositions:</a:t>
            </a:r>
          </a:p>
          <a:p>
            <a:pPr eaLnBrk="1" hangingPunct="1"/>
            <a:r>
              <a:rPr lang="en-US" dirty="0" smtClean="0"/>
              <a:t>People have taken walks with a reason</a:t>
            </a:r>
          </a:p>
          <a:p>
            <a:pPr eaLnBrk="1" hangingPunct="1"/>
            <a:r>
              <a:rPr lang="en-US" dirty="0" smtClean="0"/>
              <a:t>People are social</a:t>
            </a:r>
          </a:p>
          <a:p>
            <a:pPr eaLnBrk="1" hangingPunct="1"/>
            <a:r>
              <a:rPr lang="en-US" dirty="0" smtClean="0"/>
              <a:t>Good habits are hard to purposely form</a:t>
            </a:r>
          </a:p>
        </p:txBody>
      </p:sp>
      <p:sp>
        <p:nvSpPr>
          <p:cNvPr id="4" name="Slide Number Placeholder 3"/>
          <p:cNvSpPr>
            <a:spLocks noGrp="1"/>
          </p:cNvSpPr>
          <p:nvPr>
            <p:ph type="sldNum" sz="quarter" idx="10"/>
          </p:nvPr>
        </p:nvSpPr>
        <p:spPr/>
        <p:txBody>
          <a:bodyPr/>
          <a:lstStyle/>
          <a:p>
            <a:fld id="{8E1FF6D8-6363-0049-A93A-D20703EEC378}"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day Yoko asks</a:t>
            </a:r>
            <a:r>
              <a:rPr lang="en-US" baseline="0" dirty="0" smtClean="0"/>
              <a:t> her boyfriend Stephen to take a walk with her. She tells him about the application and he downloads it as well.</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next week when Yoko is walking by herself, she decides to open the </a:t>
            </a:r>
            <a:r>
              <a:rPr lang="en-US" baseline="0" dirty="0" err="1" smtClean="0"/>
              <a:t>Zygomote</a:t>
            </a:r>
            <a:r>
              <a:rPr lang="en-US" baseline="0" dirty="0" smtClean="0"/>
              <a:t> application to view her step progress.</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She decides to click on Stephens’ cloud avatar to see some more</a:t>
            </a:r>
            <a:r>
              <a:rPr lang="en-US" baseline="0" dirty="0" smtClean="0"/>
              <a:t> information. She notices that she hasn’t walked with Stephen for the past 2 days.</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44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Yoko decides that</a:t>
            </a:r>
            <a:r>
              <a:rPr lang="en-US" baseline="0" dirty="0" smtClean="0"/>
              <a:t> she wants to walk for a cause thinking that she might be able to get Stephen to join her as well.</a:t>
            </a:r>
          </a:p>
          <a:p>
            <a:r>
              <a:rPr lang="en-US" baseline="0" dirty="0" smtClean="0"/>
              <a:t>She goes to the Causes screen and sees that one of the causes is Breast Cancer Awareness. Yoko thinks that this is a great cause to walk for and decides to click on it for more information.</a:t>
            </a:r>
          </a:p>
          <a:p>
            <a:endParaRPr lang="en-US" baseline="0" dirty="0" smtClean="0"/>
          </a:p>
          <a:p>
            <a:r>
              <a:rPr lang="en-US" b="1" baseline="0" dirty="0" smtClean="0"/>
              <a:t>Causes Rationale:</a:t>
            </a:r>
          </a:p>
          <a:p>
            <a:endParaRPr lang="en-US" b="0" dirty="0" smtClean="0"/>
          </a:p>
          <a:p>
            <a:r>
              <a:rPr lang="en-US" b="0" dirty="0" smtClean="0"/>
              <a:t>Causes session has a list of causes that users can walk for. On the list, each cause has its own logo and steps requirements. It also shows how many friends of the user's are walking for the particular cause.</a:t>
            </a:r>
          </a:p>
          <a:p>
            <a:endParaRPr lang="en-US" b="0" dirty="0" smtClean="0"/>
          </a:p>
          <a:p>
            <a:r>
              <a:rPr lang="en-US" b="0" dirty="0" smtClean="0"/>
              <a:t>When the user taps on one of the causes, a whole new screen will pop up, showing the cause's detail information such as requirements, description and the number of participants. The user's friends who are walking for the cause are listed under the cause's information. If the user tap on his/her friends there, the application will show the friend's profile. If the user wants to walk for the cause, he/she can tap on the JOIN button on the left side of the screen. If the user wants to go back to previous screen, he/she can tap on the CAUSES button in the top left corner. When they accomplish a cause, they will win a badge for the particular cause which will show up in the Awards session.</a:t>
            </a:r>
          </a:p>
          <a:p>
            <a:endParaRPr lang="en-US" b="0" dirty="0" smtClean="0"/>
          </a:p>
          <a:p>
            <a:r>
              <a:rPr lang="en-US" b="0" dirty="0" smtClean="0"/>
              <a:t>We initially believe that some people would like to walk for a reason such as a cause. Meanwhile, a cause provides a goal to the user. According to the research on habit formation we found, having a goal will help people go through a couple of stages to make a long-term change. Also, getting a badge when finishing a cause is an small accomplishment that encourages the user to walk more. We believe that showing the user's friends who are walking for the cause and the number of participants will remind he/she social bonding and social accountability which are also motivators for walking more.</a:t>
            </a:r>
            <a:endParaRPr lang="en-US" b="0"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45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Yoko sees that she could likely complete the requirements for this cause and decides to join it.</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46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a:t>
            </a:r>
            <a:r>
              <a:rPr lang="en-US" baseline="0" dirty="0" smtClean="0"/>
              <a:t> Yoko and Stephen have both joined the Breast Cancer Awareness cause, they are walking a lot more.</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47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Since</a:t>
            </a:r>
            <a:r>
              <a:rPr lang="en-US" baseline="0" dirty="0" smtClean="0"/>
              <a:t> Yoko and Stephen have both joined the Breast Cancer Awareness cause, they are walking a lot more.</a:t>
            </a:r>
            <a:endParaRPr lang="en-US" dirty="0" smtClean="0"/>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Since</a:t>
            </a:r>
            <a:r>
              <a:rPr lang="en-US" baseline="0" dirty="0" smtClean="0"/>
              <a:t> Yoko and Stephen have both joined the Breast Cancer Awareness cause, they are walking a lot more.</a:t>
            </a:r>
            <a:endParaRPr lang="en-US" dirty="0" smtClean="0"/>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49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walking one day both</a:t>
            </a:r>
            <a:r>
              <a:rPr lang="en-US" baseline="0" dirty="0" smtClean="0"/>
              <a:t> Yoko’s and Stephen’s phone vibrate. Yoko pulls out her phone and sees she has a new message from </a:t>
            </a:r>
            <a:r>
              <a:rPr lang="en-US" baseline="0" dirty="0" err="1" smtClean="0"/>
              <a:t>Zygomote</a:t>
            </a:r>
            <a:r>
              <a:rPr lang="en-US" baseline="0" dirty="0" smtClean="0"/>
              <a:t>.</a:t>
            </a:r>
          </a:p>
          <a:p>
            <a:endParaRPr lang="en-US" baseline="0" dirty="0" smtClean="0"/>
          </a:p>
          <a:p>
            <a:r>
              <a:rPr lang="en-US" b="1" baseline="0" dirty="0" smtClean="0"/>
              <a:t>For rationale see Boy Scout Slide labeled “Awards” or slide #36</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50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Yoko </a:t>
            </a:r>
            <a:r>
              <a:rPr lang="en-US" baseline="0" dirty="0" smtClean="0"/>
              <a:t>clicks the ‘view’ button and is taken into the </a:t>
            </a:r>
            <a:r>
              <a:rPr lang="en-US" baseline="0" dirty="0" err="1" smtClean="0"/>
              <a:t>Zygomote</a:t>
            </a:r>
            <a:r>
              <a:rPr lang="en-US" baseline="0" dirty="0" smtClean="0"/>
              <a:t> application.</a:t>
            </a:r>
          </a:p>
          <a:p>
            <a:r>
              <a:rPr lang="en-US" baseline="0" dirty="0" smtClean="0"/>
              <a:t>Yoko sees that Stephen and her clouds are merging because they have walked together so much!</a:t>
            </a:r>
          </a:p>
          <a:p>
            <a:endParaRPr lang="en-US" baseline="0" dirty="0" smtClean="0"/>
          </a:p>
          <a:p>
            <a:r>
              <a:rPr lang="en-US" b="1" baseline="0" dirty="0" smtClean="0"/>
              <a:t>Cloud Merge Design Rationale:</a:t>
            </a:r>
          </a:p>
          <a:p>
            <a:endParaRPr lang="en-US" b="0" baseline="0" dirty="0" smtClean="0"/>
          </a:p>
          <a:p>
            <a:r>
              <a:rPr lang="en-US" b="0" dirty="0" smtClean="0"/>
              <a:t>Since ten minutes they both started walking together, the application creates vibration and sends a message to them.</a:t>
            </a:r>
          </a:p>
          <a:p>
            <a:r>
              <a:rPr lang="en-US" b="0" dirty="0" smtClean="0"/>
              <a:t>They take phones and open the message. The "Home" screen shows the animation of their clouds merging together.</a:t>
            </a:r>
          </a:p>
          <a:p>
            <a:r>
              <a:rPr lang="en-US" b="0" dirty="0" smtClean="0"/>
              <a:t>A quote appears at the bottom of the screen, saying "Walking together promotes healthy relationships" which helps them feel</a:t>
            </a:r>
          </a:p>
          <a:p>
            <a:r>
              <a:rPr lang="en-US" b="0" dirty="0" smtClean="0"/>
              <a:t>that walking has helped them get closer to each other. In addition, if both of them were in a relationship and this information </a:t>
            </a:r>
          </a:p>
          <a:p>
            <a:r>
              <a:rPr lang="en-US" b="0" dirty="0" smtClean="0"/>
              <a:t>is available through </a:t>
            </a:r>
            <a:r>
              <a:rPr lang="en-US" b="0" dirty="0" err="1" smtClean="0"/>
              <a:t>Facebook</a:t>
            </a:r>
            <a:r>
              <a:rPr lang="en-US" b="0" dirty="0" smtClean="0"/>
              <a:t>, then the application detects it and adds beautiful hearts around the clouds and in the message bar</a:t>
            </a:r>
          </a:p>
          <a:p>
            <a:r>
              <a:rPr lang="en-US" b="0" dirty="0" smtClean="0"/>
              <a:t>on the screen.</a:t>
            </a:r>
          </a:p>
          <a:p>
            <a:endParaRPr lang="en-US" b="0" dirty="0" smtClean="0"/>
          </a:p>
          <a:p>
            <a:r>
              <a:rPr lang="en-US" b="0" dirty="0" smtClean="0"/>
              <a:t>And if the user starts walking with a particular group of people or starts walking with different people, spending equal amount of time</a:t>
            </a:r>
          </a:p>
          <a:p>
            <a:r>
              <a:rPr lang="en-US" b="0" dirty="0" smtClean="0"/>
              <a:t>walking with each of the group member, then they are grouped together automatically in a single cloud. The cloud carries a default </a:t>
            </a:r>
          </a:p>
          <a:p>
            <a:r>
              <a:rPr lang="en-US" b="0" dirty="0" smtClean="0"/>
              <a:t>thumbnail representing a group of people, with names of 3 members under the picture in the cloud.</a:t>
            </a:r>
          </a:p>
          <a:p>
            <a:endParaRPr lang="en-US" b="0" dirty="0" smtClean="0"/>
          </a:p>
          <a:p>
            <a:r>
              <a:rPr lang="en-US" b="0" dirty="0" smtClean="0"/>
              <a:t>After few weeks, when the user opens the application and finds that one particular friend's cloud has moved away from their cloud.</a:t>
            </a:r>
          </a:p>
          <a:p>
            <a:r>
              <a:rPr lang="en-US" b="0" dirty="0" smtClean="0"/>
              <a:t>When the user touches on the friend's profile, the information about the friend is shown at the bottom, telling the</a:t>
            </a:r>
          </a:p>
          <a:p>
            <a:r>
              <a:rPr lang="en-US" b="0" dirty="0" smtClean="0"/>
              <a:t>how long has it been since the last time they walked and the duration of that walk. The user can then choose to walk the friend</a:t>
            </a:r>
          </a:p>
          <a:p>
            <a:r>
              <a:rPr lang="en-US" b="0" dirty="0" smtClean="0"/>
              <a:t>to strengthen the relationship. In addition, the user could also tap on the quick information to find more. This would bring </a:t>
            </a:r>
          </a:p>
          <a:p>
            <a:r>
              <a:rPr lang="en-US" b="0" dirty="0" smtClean="0"/>
              <a:t>them to the profile screen of the friend with additional details.</a:t>
            </a:r>
            <a:endParaRPr lang="en-US" b="0"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Predispositions:</a:t>
            </a:r>
          </a:p>
          <a:p>
            <a:pPr eaLnBrk="1" hangingPunct="1"/>
            <a:r>
              <a:rPr lang="en-US" dirty="0" smtClean="0"/>
              <a:t>People have taken walks with a reason</a:t>
            </a:r>
          </a:p>
          <a:p>
            <a:pPr eaLnBrk="1" hangingPunct="1"/>
            <a:r>
              <a:rPr lang="en-US" dirty="0" smtClean="0"/>
              <a:t>People are social</a:t>
            </a:r>
          </a:p>
          <a:p>
            <a:pPr eaLnBrk="1" hangingPunct="1"/>
            <a:r>
              <a:rPr lang="en-US" smtClean="0"/>
              <a:t>Good habits are hard to purposely form</a:t>
            </a:r>
          </a:p>
        </p:txBody>
      </p:sp>
      <p:sp>
        <p:nvSpPr>
          <p:cNvPr id="4" name="Slide Number Placeholder 3"/>
          <p:cNvSpPr>
            <a:spLocks noGrp="1"/>
          </p:cNvSpPr>
          <p:nvPr>
            <p:ph type="sldNum" sz="quarter" idx="10"/>
          </p:nvPr>
        </p:nvSpPr>
        <p:spPr/>
        <p:txBody>
          <a:bodyPr/>
          <a:lstStyle/>
          <a:p>
            <a:fld id="{8E1FF6D8-6363-0049-A93A-D20703EEC378}" type="slidenum">
              <a:rPr lang="en-US" smtClean="0"/>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Yoko sees that Stephen and her clouds are merging because they have walked together so much!</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52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Yoko sees that Stephen and her clouds are now merged and that hearts are coming out of it. She also notices the message at the bottom of the screen about how walking together promotes healthy relationships. This makes Yoko reflect on how much she has enjoyed walking with Stephen and vows to continue. They both continue their walk feeling very good about themselves and their relationship.</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53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Strategies:</a:t>
            </a:r>
          </a:p>
          <a:p>
            <a:endParaRPr lang="en-US" dirty="0" smtClean="0"/>
          </a:p>
          <a:p>
            <a:r>
              <a:rPr lang="en-US" dirty="0" smtClean="0"/>
              <a:t>Activities </a:t>
            </a:r>
            <a:r>
              <a:rPr lang="en-US" baseline="0" dirty="0" smtClean="0"/>
              <a:t>as motivation to walk</a:t>
            </a:r>
            <a:endParaRPr lang="en-US" dirty="0" smtClean="0"/>
          </a:p>
          <a:p>
            <a:pPr eaLnBrk="1" hangingPunct="1"/>
            <a:r>
              <a:rPr lang="en-US" dirty="0" smtClean="0"/>
              <a:t>Company sponsored walks (Nike, clothing company) to make this a free app</a:t>
            </a:r>
          </a:p>
          <a:p>
            <a:pPr eaLnBrk="1" hangingPunct="1"/>
            <a:r>
              <a:rPr lang="en-US" dirty="0" smtClean="0"/>
              <a:t>More application platforms</a:t>
            </a:r>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54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Strategies:</a:t>
            </a:r>
          </a:p>
          <a:p>
            <a:endParaRPr lang="en-US" dirty="0" smtClean="0"/>
          </a:p>
          <a:p>
            <a:r>
              <a:rPr lang="en-US" dirty="0" smtClean="0"/>
              <a:t>Activities </a:t>
            </a:r>
            <a:r>
              <a:rPr lang="en-US" baseline="0" dirty="0" smtClean="0"/>
              <a:t>as motivation to walk</a:t>
            </a:r>
            <a:endParaRPr lang="en-US" dirty="0" smtClean="0"/>
          </a:p>
          <a:p>
            <a:pPr eaLnBrk="1" hangingPunct="1"/>
            <a:r>
              <a:rPr lang="en-US" dirty="0" smtClean="0"/>
              <a:t>Company sponsored walks (Nike, clothing company) to make this a free app</a:t>
            </a:r>
          </a:p>
          <a:p>
            <a:pPr eaLnBrk="1" hangingPunct="1"/>
            <a:r>
              <a:rPr lang="en-US" dirty="0" smtClean="0"/>
              <a:t>More application platforms</a:t>
            </a:r>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55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Strategies:</a:t>
            </a:r>
          </a:p>
          <a:p>
            <a:endParaRPr lang="en-US" dirty="0" smtClean="0"/>
          </a:p>
          <a:p>
            <a:r>
              <a:rPr lang="en-US" dirty="0" smtClean="0"/>
              <a:t>Activities </a:t>
            </a:r>
            <a:r>
              <a:rPr lang="en-US" baseline="0" dirty="0" smtClean="0"/>
              <a:t>as motivation to walk</a:t>
            </a:r>
            <a:endParaRPr lang="en-US" dirty="0" smtClean="0"/>
          </a:p>
          <a:p>
            <a:pPr eaLnBrk="1" hangingPunct="1"/>
            <a:r>
              <a:rPr lang="en-US" dirty="0" smtClean="0"/>
              <a:t>Company sponsored walks (Nike, clothing company) to make this a free app</a:t>
            </a:r>
          </a:p>
          <a:p>
            <a:pPr eaLnBrk="1" hangingPunct="1"/>
            <a:r>
              <a:rPr lang="en-US" dirty="0" smtClean="0"/>
              <a:t>More application platforms</a:t>
            </a:r>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56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Awards Rationale:</a:t>
            </a:r>
          </a:p>
          <a:p>
            <a:endParaRPr lang="en-US" b="1" dirty="0" smtClean="0"/>
          </a:p>
          <a:p>
            <a:r>
              <a:rPr lang="en-US" b="0" dirty="0" smtClean="0"/>
              <a:t>AWARDS</a:t>
            </a:r>
          </a:p>
          <a:p>
            <a:r>
              <a:rPr lang="en-US" b="0" dirty="0" smtClean="0"/>
              <a:t>------</a:t>
            </a:r>
          </a:p>
          <a:p>
            <a:endParaRPr lang="en-US" b="0" dirty="0" smtClean="0"/>
          </a:p>
          <a:p>
            <a:r>
              <a:rPr lang="en-US" b="0" dirty="0" smtClean="0"/>
              <a:t>Deriving from Insights, small victories is a central motivator to establishing long-term behavioral change. Many video games use this same concept to encourage gamers to extend </a:t>
            </a:r>
            <a:r>
              <a:rPr lang="en-US" b="0" dirty="0" err="1" smtClean="0"/>
              <a:t>gameplay</a:t>
            </a:r>
            <a:r>
              <a:rPr lang="en-US" b="0" dirty="0" smtClean="0"/>
              <a:t> beyond the minimum requirements of the game. Valve's Orange Box games for the PC (which includes Half-Life 2, Portal, Team Fortress 2), for example, introduce dozens of Achievements, including Camera Shy (detach security cameras from the walls) and Terminal Velocity (fall 30,000 feet) (http://www.achieve360points.com/txt/t/The_Orange_Box_AG.txt).</a:t>
            </a:r>
          </a:p>
          <a:p>
            <a:endParaRPr lang="en-US" b="0" dirty="0" smtClean="0"/>
          </a:p>
          <a:p>
            <a:r>
              <a:rPr lang="en-US" b="0" dirty="0" smtClean="0"/>
              <a:t>By challenging users with Awards, we can show the user appreciation for walking under various circumstances and conditions. For instance, a </a:t>
            </a:r>
            <a:r>
              <a:rPr lang="en-US" b="0" dirty="0" err="1" smtClean="0"/>
              <a:t>Trenchfoot</a:t>
            </a:r>
            <a:r>
              <a:rPr lang="en-US" b="0" dirty="0" smtClean="0"/>
              <a:t> Award is achieved while walking in heavy rain; Firewalker for walking in the heat of a summer day; Sandman for walking along a beachfront; Newbie for starting to walk; and </a:t>
            </a:r>
            <a:r>
              <a:rPr lang="en-US" b="0" dirty="0" err="1" smtClean="0"/>
              <a:t>Ultramarathon</a:t>
            </a:r>
            <a:r>
              <a:rPr lang="en-US" b="0" dirty="0" smtClean="0"/>
              <a:t> after walking 100 miles. An Award is earned also for every Cause completed.</a:t>
            </a:r>
          </a:p>
          <a:p>
            <a:endParaRPr lang="en-US" b="0" dirty="0" smtClean="0"/>
          </a:p>
          <a:p>
            <a:r>
              <a:rPr lang="en-US" b="0" dirty="0" smtClean="0"/>
              <a:t>The Awards screen lists a continuous flow of available and earned Awards. Each Award features circular iconography with a title label. Clicking on one of these items will forward the user to a Detailed Award screen, showing more relevant information about that particular Award.</a:t>
            </a:r>
          </a:p>
          <a:p>
            <a:endParaRPr lang="en-US" b="0" dirty="0" smtClean="0"/>
          </a:p>
          <a:p>
            <a:r>
              <a:rPr lang="en-US" b="0" dirty="0" smtClean="0"/>
              <a:t>The iconography of the Awards yet to be earned are black-and-white and slightly transparent to indicate almost a "disabled" state. Any iconography not stylized this way are Awards already earned. Awards are ordered first  by earned according to latest date; second by alphabetical yet-to-be earned.</a:t>
            </a:r>
          </a:p>
          <a:p>
            <a:endParaRPr lang="en-US" b="0" dirty="0" smtClean="0"/>
          </a:p>
          <a:p>
            <a:endParaRPr lang="en-US" b="0" dirty="0" smtClean="0"/>
          </a:p>
          <a:p>
            <a:r>
              <a:rPr lang="en-US" b="0" dirty="0" smtClean="0"/>
              <a:t>AWARD DETAILS</a:t>
            </a:r>
          </a:p>
          <a:p>
            <a:r>
              <a:rPr lang="en-US" b="0" dirty="0" smtClean="0"/>
              <a:t>-------------</a:t>
            </a:r>
          </a:p>
          <a:p>
            <a:endParaRPr lang="en-US" b="0" dirty="0" smtClean="0"/>
          </a:p>
          <a:p>
            <a:r>
              <a:rPr lang="en-US" b="0" dirty="0" smtClean="0"/>
              <a:t>The Award Detail screen lists detailed information about a particular Award, including large iconography, title, requirements to achieve the Award, and a list of all friends who have already earned the Award. If the user has earned the Award already, it also mentions when it was last earned.</a:t>
            </a:r>
          </a:p>
          <a:p>
            <a:endParaRPr lang="en-US" b="0" dirty="0" smtClean="0"/>
          </a:p>
          <a:p>
            <a:r>
              <a:rPr lang="en-US" b="0" dirty="0" smtClean="0"/>
              <a:t>A Cause Award can be earned multiple times, and a counter label will appear in the top right corner of the iconography after earned at least twice. There's no need to show this label when earned once, since the iconography will turn into color and fully opaque after earning an Award once.</a:t>
            </a:r>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60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Profile Rationale:</a:t>
            </a:r>
          </a:p>
          <a:p>
            <a:endParaRPr lang="en-US" dirty="0" smtClean="0"/>
          </a:p>
          <a:p>
            <a:r>
              <a:rPr lang="en-US" dirty="0" smtClean="0"/>
              <a:t>The Profile screen lists general, statistical information concerning the user's interaction with the application. The first section displays the user's full name; when the individual last walked; and the user's </a:t>
            </a:r>
            <a:r>
              <a:rPr lang="en-US" dirty="0" err="1" smtClean="0"/>
              <a:t>Facebook</a:t>
            </a:r>
            <a:r>
              <a:rPr lang="en-US" dirty="0" smtClean="0"/>
              <a:t> profile image. These items are essentially reiterations of the content visible when clicking on Avatar Clouds on the Home section. These are the most essential elements describing a person's profile.</a:t>
            </a:r>
          </a:p>
          <a:p>
            <a:endParaRPr lang="en-US" dirty="0" smtClean="0"/>
          </a:p>
          <a:p>
            <a:r>
              <a:rPr lang="en-US" dirty="0" smtClean="0"/>
              <a:t>Walking Summary is the next section, describing an individual's total steps, duration, and distance walking since initiating the application. Such statistics would not be accessed frequently, so they're only displayed in this screen.</a:t>
            </a:r>
          </a:p>
          <a:p>
            <a:endParaRPr lang="en-US" dirty="0" smtClean="0"/>
          </a:p>
          <a:p>
            <a:r>
              <a:rPr lang="en-US" dirty="0" smtClean="0"/>
              <a:t>Current Cause follows afterward, visible only if the user is participating in a Cause. Since a user can only participate in one Cause at a time, this will only display one item. A list of all past Causes participated is not relevant, since such information would be accessible under an Award list.</a:t>
            </a:r>
          </a:p>
          <a:p>
            <a:endParaRPr lang="en-US" dirty="0" smtClean="0"/>
          </a:p>
          <a:p>
            <a:r>
              <a:rPr lang="en-US" dirty="0" smtClean="0"/>
              <a:t>Similar to Current Cause, the next section would display the user's Latest Award. A button advancing to an Award list could be added, but is not essential for this iteration.</a:t>
            </a:r>
          </a:p>
          <a:p>
            <a:endParaRPr lang="en-US" dirty="0" smtClean="0"/>
          </a:p>
          <a:p>
            <a:r>
              <a:rPr lang="en-US" dirty="0" smtClean="0"/>
              <a:t>The last section is Top Friends, listing the three individuals the user walks with the most over all time. The last item in the list is a button labeled "More," which when clicked will push the next top three friends at the end of the list.</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61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Lenses Exercises:</a:t>
            </a:r>
          </a:p>
          <a:p>
            <a:endParaRPr lang="en-US" dirty="0" smtClean="0"/>
          </a:p>
          <a:p>
            <a:r>
              <a:rPr lang="en-US" dirty="0" smtClean="0"/>
              <a:t>We</a:t>
            </a:r>
            <a:r>
              <a:rPr lang="en-US" baseline="0" dirty="0" smtClean="0"/>
              <a:t> completed the following exercises:</a:t>
            </a:r>
          </a:p>
          <a:p>
            <a:r>
              <a:rPr lang="en-US" sz="1200" kern="1200" dirty="0" smtClean="0">
                <a:solidFill>
                  <a:schemeClr val="tx1"/>
                </a:solidFill>
                <a:latin typeface="+mn-lt"/>
                <a:ea typeface="+mn-ea"/>
                <a:cs typeface="+mn-cs"/>
              </a:rPr>
              <a:t>	Freely ideate new approaches.</a:t>
            </a:r>
          </a:p>
          <a:p>
            <a:r>
              <a:rPr lang="en-US" sz="1200" kern="1200" dirty="0" smtClean="0">
                <a:solidFill>
                  <a:schemeClr val="tx1"/>
                </a:solidFill>
                <a:latin typeface="+mn-lt"/>
                <a:ea typeface="+mn-ea"/>
                <a:cs typeface="+mn-cs"/>
              </a:rPr>
              <a:t>	Organize the current information and new ideas.</a:t>
            </a:r>
          </a:p>
          <a:p>
            <a:r>
              <a:rPr lang="en-US" sz="1200" kern="1200" dirty="0" smtClean="0">
                <a:solidFill>
                  <a:schemeClr val="tx1"/>
                </a:solidFill>
                <a:latin typeface="+mn-lt"/>
                <a:ea typeface="+mn-ea"/>
                <a:cs typeface="+mn-cs"/>
              </a:rPr>
              <a:t>	Negate.</a:t>
            </a:r>
          </a:p>
          <a:p>
            <a:r>
              <a:rPr lang="en-US" sz="1200" kern="1200" dirty="0" smtClean="0">
                <a:solidFill>
                  <a:schemeClr val="tx1"/>
                </a:solidFill>
                <a:latin typeface="+mn-lt"/>
                <a:ea typeface="+mn-ea"/>
                <a:cs typeface="+mn-cs"/>
              </a:rPr>
              <a:t>	Strengthen the solution</a:t>
            </a:r>
          </a:p>
          <a:p>
            <a:r>
              <a:rPr lang="en-US" sz="1200" kern="1200" dirty="0" smtClean="0">
                <a:solidFill>
                  <a:schemeClr val="tx1"/>
                </a:solidFill>
                <a:latin typeface="+mn-lt"/>
                <a:ea typeface="+mn-ea"/>
                <a:cs typeface="+mn-cs"/>
              </a:rPr>
              <a:t>	Prototype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While doing this we found some especially interesting things about our ideas, both new and old</a:t>
            </a:r>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Specifically we found the strengths and weaknesses to be of great use while moving forward.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Strengths</a:t>
            </a:r>
          </a:p>
          <a:p>
            <a:r>
              <a:rPr lang="en-US" sz="1200" kern="1200" baseline="0" dirty="0" smtClean="0">
                <a:solidFill>
                  <a:schemeClr val="tx1"/>
                </a:solidFill>
                <a:latin typeface="+mn-lt"/>
                <a:ea typeface="+mn-ea"/>
                <a:cs typeface="+mn-cs"/>
              </a:rPr>
              <a:t>Prompts when done. Congrats!</a:t>
            </a:r>
          </a:p>
          <a:p>
            <a:r>
              <a:rPr lang="en-US" sz="1200" kern="1200" baseline="0" dirty="0" smtClean="0">
                <a:solidFill>
                  <a:schemeClr val="tx1"/>
                </a:solidFill>
                <a:latin typeface="+mn-lt"/>
                <a:ea typeface="+mn-ea"/>
                <a:cs typeface="+mn-cs"/>
              </a:rPr>
              <a:t>Trophies</a:t>
            </a:r>
          </a:p>
          <a:p>
            <a:r>
              <a:rPr lang="en-US" sz="1200" kern="1200" baseline="0" dirty="0" smtClean="0">
                <a:solidFill>
                  <a:schemeClr val="tx1"/>
                </a:solidFill>
                <a:latin typeface="+mn-lt"/>
                <a:ea typeface="+mn-ea"/>
                <a:cs typeface="+mn-cs"/>
              </a:rPr>
              <a:t>Big and Social contribution</a:t>
            </a:r>
          </a:p>
          <a:p>
            <a:r>
              <a:rPr lang="en-US" sz="1200" kern="1200" baseline="0" dirty="0" smtClean="0">
                <a:solidFill>
                  <a:schemeClr val="tx1"/>
                </a:solidFill>
                <a:latin typeface="+mn-lt"/>
                <a:ea typeface="+mn-ea"/>
                <a:cs typeface="+mn-cs"/>
              </a:rPr>
              <a:t>Joining others</a:t>
            </a:r>
          </a:p>
          <a:p>
            <a:r>
              <a:rPr lang="en-US" sz="1200" kern="1200" baseline="0" dirty="0" smtClean="0">
                <a:solidFill>
                  <a:schemeClr val="tx1"/>
                </a:solidFill>
                <a:latin typeface="+mn-lt"/>
                <a:ea typeface="+mn-ea"/>
                <a:cs typeface="+mn-cs"/>
              </a:rPr>
              <a:t>Enhanced Relationships</a:t>
            </a:r>
          </a:p>
          <a:p>
            <a:r>
              <a:rPr lang="en-US" sz="1200" kern="1200" baseline="0" dirty="0" smtClean="0">
                <a:solidFill>
                  <a:schemeClr val="tx1"/>
                </a:solidFill>
                <a:latin typeface="+mn-lt"/>
                <a:ea typeface="+mn-ea"/>
                <a:cs typeface="+mn-cs"/>
              </a:rPr>
              <a:t>Activities</a:t>
            </a:r>
          </a:p>
          <a:p>
            <a:r>
              <a:rPr lang="en-US" sz="1200" kern="1200" baseline="0" dirty="0" smtClean="0">
                <a:solidFill>
                  <a:schemeClr val="tx1"/>
                </a:solidFill>
                <a:latin typeface="+mn-lt"/>
                <a:ea typeface="+mn-ea"/>
                <a:cs typeface="+mn-cs"/>
              </a:rPr>
              <a:t>Encouragement</a:t>
            </a:r>
          </a:p>
          <a:p>
            <a:r>
              <a:rPr lang="en-US" sz="1200" kern="1200" baseline="0" dirty="0" smtClean="0">
                <a:solidFill>
                  <a:schemeClr val="tx1"/>
                </a:solidFill>
                <a:latin typeface="+mn-lt"/>
                <a:ea typeface="+mn-ea"/>
                <a:cs typeface="+mn-cs"/>
              </a:rPr>
              <a:t>Community</a:t>
            </a:r>
          </a:p>
          <a:p>
            <a:r>
              <a:rPr lang="en-US" sz="1200" kern="1200" baseline="0" dirty="0" smtClean="0">
                <a:solidFill>
                  <a:schemeClr val="tx1"/>
                </a:solidFill>
                <a:latin typeface="+mn-lt"/>
                <a:ea typeface="+mn-ea"/>
                <a:cs typeface="+mn-cs"/>
              </a:rPr>
              <a:t>Visually pleasing</a:t>
            </a:r>
          </a:p>
          <a:p>
            <a:r>
              <a:rPr lang="en-US" sz="1200" kern="1200" baseline="0" dirty="0" smtClean="0">
                <a:solidFill>
                  <a:schemeClr val="tx1"/>
                </a:solidFill>
                <a:latin typeface="+mn-lt"/>
                <a:ea typeface="+mn-ea"/>
                <a:cs typeface="+mn-cs"/>
              </a:rPr>
              <a:t>History/memories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Weaknesses</a:t>
            </a:r>
          </a:p>
          <a:p>
            <a:r>
              <a:rPr lang="en-US" sz="1200" kern="1200" baseline="0" dirty="0" smtClean="0">
                <a:solidFill>
                  <a:schemeClr val="tx1"/>
                </a:solidFill>
                <a:latin typeface="+mn-lt"/>
                <a:ea typeface="+mn-ea"/>
                <a:cs typeface="+mn-cs"/>
              </a:rPr>
              <a:t>Simplicity</a:t>
            </a:r>
          </a:p>
          <a:p>
            <a:r>
              <a:rPr lang="en-US" sz="1200" kern="1200" baseline="0" dirty="0" smtClean="0">
                <a:solidFill>
                  <a:schemeClr val="tx1"/>
                </a:solidFill>
                <a:latin typeface="+mn-lt"/>
                <a:ea typeface="+mn-ea"/>
                <a:cs typeface="+mn-cs"/>
              </a:rPr>
              <a:t>Not long term</a:t>
            </a:r>
          </a:p>
          <a:p>
            <a:r>
              <a:rPr lang="en-US" sz="1200" kern="1200" baseline="0" dirty="0" smtClean="0">
                <a:solidFill>
                  <a:schemeClr val="tx1"/>
                </a:solidFill>
                <a:latin typeface="+mn-lt"/>
                <a:ea typeface="+mn-ea"/>
                <a:cs typeface="+mn-cs"/>
              </a:rPr>
              <a:t>Easy to lose interest</a:t>
            </a:r>
          </a:p>
          <a:p>
            <a:r>
              <a:rPr lang="en-US" sz="1200" kern="1200" baseline="0" dirty="0" smtClean="0">
                <a:solidFill>
                  <a:schemeClr val="tx1"/>
                </a:solidFill>
                <a:latin typeface="+mn-lt"/>
                <a:ea typeface="+mn-ea"/>
                <a:cs typeface="+mn-cs"/>
              </a:rPr>
              <a:t>Too complex</a:t>
            </a:r>
          </a:p>
          <a:p>
            <a:r>
              <a:rPr lang="en-US" sz="1200" kern="1200" baseline="0" dirty="0" smtClean="0">
                <a:solidFill>
                  <a:schemeClr val="tx1"/>
                </a:solidFill>
                <a:latin typeface="+mn-lt"/>
                <a:ea typeface="+mn-ea"/>
                <a:cs typeface="+mn-cs"/>
              </a:rPr>
              <a:t>Socially weird</a:t>
            </a:r>
          </a:p>
          <a:p>
            <a:r>
              <a:rPr lang="en-US" sz="1200" kern="1200" baseline="0" dirty="0" smtClean="0">
                <a:solidFill>
                  <a:schemeClr val="tx1"/>
                </a:solidFill>
                <a:latin typeface="+mn-lt"/>
                <a:ea typeface="+mn-ea"/>
                <a:cs typeface="+mn-cs"/>
              </a:rPr>
              <a:t>Not compelling as a website</a:t>
            </a:r>
          </a:p>
          <a:p>
            <a:r>
              <a:rPr lang="en-US" sz="1200" kern="1200" baseline="0" dirty="0" smtClean="0">
                <a:solidFill>
                  <a:schemeClr val="tx1"/>
                </a:solidFill>
                <a:latin typeface="+mn-lt"/>
                <a:ea typeface="+mn-ea"/>
                <a:cs typeface="+mn-cs"/>
              </a:rPr>
              <a:t>Information overload</a:t>
            </a:r>
          </a:p>
          <a:p>
            <a:r>
              <a:rPr lang="en-US" sz="1200" kern="1200" baseline="0" dirty="0" smtClean="0">
                <a:solidFill>
                  <a:schemeClr val="tx1"/>
                </a:solidFill>
                <a:latin typeface="+mn-lt"/>
                <a:ea typeface="+mn-ea"/>
                <a:cs typeface="+mn-cs"/>
              </a:rPr>
              <a:t>Interrupts the flow of walking</a:t>
            </a:r>
          </a:p>
          <a:p>
            <a:r>
              <a:rPr lang="en-US" sz="1200" kern="1200" baseline="0" dirty="0" smtClean="0">
                <a:solidFill>
                  <a:schemeClr val="tx1"/>
                </a:solidFill>
                <a:latin typeface="+mn-lt"/>
                <a:ea typeface="+mn-ea"/>
                <a:cs typeface="+mn-cs"/>
              </a:rPr>
              <a:t>Only at home – wrong environment</a:t>
            </a: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62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ru-RU" sz="1200" b="1" kern="1200" dirty="0" smtClean="0">
                <a:solidFill>
                  <a:schemeClr val="tx1"/>
                </a:solidFill>
                <a:latin typeface="+mn-lt"/>
                <a:ea typeface="+mn-ea"/>
                <a:cs typeface="+mn-cs"/>
              </a:rPr>
              <a:t>Usability Study, IDP Project 5</a:t>
            </a:r>
            <a:endParaRPr lang="en-US" sz="1200" b="1"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
            </a:r>
            <a:br>
              <a:rPr lang="ru-RU" sz="1200" b="1" kern="1200" dirty="0" smtClean="0">
                <a:solidFill>
                  <a:schemeClr val="tx1"/>
                </a:solidFill>
                <a:latin typeface="+mn-lt"/>
                <a:ea typeface="+mn-ea"/>
                <a:cs typeface="+mn-cs"/>
              </a:rPr>
            </a:br>
            <a:r>
              <a:rPr lang="ru-RU" sz="1200" b="1" kern="1200" dirty="0" smtClean="0">
                <a:solidFill>
                  <a:schemeClr val="tx1"/>
                </a:solidFill>
                <a:latin typeface="+mn-lt"/>
                <a:ea typeface="+mn-ea"/>
                <a:cs typeface="+mn-cs"/>
              </a:rPr>
              <a:t>Introduction</a:t>
            </a:r>
            <a:endParaRPr lang="en-US" sz="1200" b="1"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Hello, my name is ____________________. I'm here with some classmates to test an iPhone application. We are here to test the design of the application and not you. We would like to get your feedback and opinions on this design. </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Do you have experience using an iPhone, iPod Touch or similiar touch screen technologies?</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(If yes) Please keep in mind the large range of gestures that iPhone applications use.</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(If no) Ask if they have any experience at all, if they do, explain the iPhone gestures. If not, Kindly thank the person for thier time.</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Also, we would like to video record your participation today so that we don't have to feverisly scribble notes and so that we don't miss out on anything. Your information will be kept confidential. Is it ok for us to video record?</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We ask that while you are using this application that you talk aloud about what you are thinking and feeling (give an example). Also, it is important for you to use this paper design as you would a real iPhone applicatoin, that is to say please touch the paper as you would the touch screen on the iPhone or other devices.</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Now, I'd like to read you what's called a statement of informed consent. It's a standard thing I read to everyone I interview. It sets out your rights as a person who is participating in this kind of research.</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As a participant in this research:</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You may stop at any time.</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You may ask questions at any time.</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You may leave at any time.</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There is no deception involved.</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Your answers are kept confidential.</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Any questions about all that?</a:t>
            </a:r>
            <a:br>
              <a:rPr lang="ru-RU"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Ok, let's start.</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Scenario</a:t>
            </a:r>
            <a:r>
              <a:rPr lang="ru-RU" sz="1200" kern="1200" dirty="0" smtClean="0">
                <a:solidFill>
                  <a:schemeClr val="tx1"/>
                </a:solidFill>
                <a:latin typeface="+mn-lt"/>
                <a:ea typeface="+mn-ea"/>
                <a:cs typeface="+mn-cs"/>
              </a:rPr>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Assume you are "Yoko". Your friend, Jason talks about the application "appp",</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which shows your status of walking with people. The application uses clouds as a metaphor. And, as you are walking with them, your cloud and your friends' cloud(s) will start getting closer and eventually merge.</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You download and open this application.</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
            </a:r>
            <a:br>
              <a:rPr lang="ru-RU" sz="1200" kern="1200" dirty="0" smtClean="0">
                <a:solidFill>
                  <a:schemeClr val="tx1"/>
                </a:solidFill>
                <a:latin typeface="+mn-lt"/>
                <a:ea typeface="+mn-ea"/>
                <a:cs typeface="+mn-cs"/>
              </a:rPr>
            </a:br>
            <a:r>
              <a:rPr lang="ru-RU" sz="1200" b="1" kern="1200" dirty="0" smtClean="0">
                <a:solidFill>
                  <a:schemeClr val="tx1"/>
                </a:solidFill>
                <a:latin typeface="+mn-lt"/>
                <a:ea typeface="+mn-ea"/>
                <a:cs typeface="+mn-cs"/>
              </a:rPr>
              <a:t>Home Screen Tasks</a:t>
            </a:r>
            <a:r>
              <a:rPr lang="ru-RU" sz="1200" kern="1200" dirty="0" smtClean="0">
                <a:solidFill>
                  <a:schemeClr val="tx1"/>
                </a:solidFill>
                <a:latin typeface="+mn-lt"/>
                <a:ea typeface="+mn-ea"/>
                <a:cs typeface="+mn-cs"/>
              </a:rPr>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You see the home screen and you want to explore it.</a:t>
            </a:r>
            <a:br>
              <a:rPr lang="ru-RU"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Are you able to find yourselves in the screen?</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Where do you find your current no. of steps? {Is it cumulative}</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many friends do you currently see in this view?</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What else do you see in this view?</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would you view your walking activity over a longer time period?</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do you return back to the previous screen?</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do you merge your cloud with Jason's?</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do you separate your cloud from his?</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can you find quick information about your walking?</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would you find more information from there ?</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do you back to the previous screen?</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can you find quick information about your walking buddies?</a:t>
            </a:r>
            <a:br>
              <a:rPr lang="ru-RU"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r>
            <a:br>
              <a:rPr lang="ru-RU" sz="1200" kern="1200" dirty="0" smtClean="0">
                <a:solidFill>
                  <a:schemeClr val="tx1"/>
                </a:solidFill>
                <a:latin typeface="+mn-lt"/>
                <a:ea typeface="+mn-ea"/>
                <a:cs typeface="+mn-cs"/>
              </a:rPr>
            </a:br>
            <a:r>
              <a:rPr lang="ru-RU" sz="1200" b="1" kern="1200" dirty="0" smtClean="0">
                <a:solidFill>
                  <a:schemeClr val="tx1"/>
                </a:solidFill>
                <a:latin typeface="+mn-lt"/>
                <a:ea typeface="+mn-ea"/>
                <a:cs typeface="+mn-cs"/>
              </a:rPr>
              <a:t>Activities Tasks</a:t>
            </a:r>
            <a:r>
              <a:rPr lang="ru-RU" sz="1200" kern="1200" dirty="0" smtClean="0">
                <a:solidFill>
                  <a:schemeClr val="tx1"/>
                </a:solidFill>
                <a:latin typeface="+mn-lt"/>
                <a:ea typeface="+mn-ea"/>
                <a:cs typeface="+mn-cs"/>
              </a:rPr>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You want to do some activity when you are walking with your friend.</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do you go to "Activities" screen?</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You want to get more information on the "Museum" activity. How would you do it?</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would you go back to the "Activities" screen?</a:t>
            </a:r>
            <a:endParaRPr lang="en-US"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Casuses Tasks</a:t>
            </a:r>
            <a:r>
              <a:rPr lang="ru-RU" sz="1200" kern="1200" dirty="0" smtClean="0">
                <a:solidFill>
                  <a:schemeClr val="tx1"/>
                </a:solidFill>
                <a:latin typeface="+mn-lt"/>
                <a:ea typeface="+mn-ea"/>
                <a:cs typeface="+mn-cs"/>
              </a:rPr>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You want to walk for a social cause.</a:t>
            </a:r>
            <a:br>
              <a:rPr lang="ru-RU"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do you go to "Causes" screen?</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You want to get more information on the "Red Cross" cause. How would you do it?</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would you join the "Red Cross" cause?</a:t>
            </a:r>
            <a:endParaRPr lang="en-US"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Badges Tasks</a:t>
            </a:r>
            <a:r>
              <a:rPr lang="ru-RU" sz="1200" kern="1200" dirty="0" smtClean="0">
                <a:solidFill>
                  <a:schemeClr val="tx1"/>
                </a:solidFill>
                <a:latin typeface="+mn-lt"/>
                <a:ea typeface="+mn-ea"/>
                <a:cs typeface="+mn-cs"/>
              </a:rPr>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You have walked for a while with your friends and you've got a badge.</a:t>
            </a:r>
            <a:br>
              <a:rPr lang="ru-RU" sz="1200" kern="1200" dirty="0" smtClean="0">
                <a:solidFill>
                  <a:schemeClr val="tx1"/>
                </a:solidFill>
                <a:latin typeface="+mn-lt"/>
                <a:ea typeface="+mn-ea"/>
                <a:cs typeface="+mn-cs"/>
              </a:rPr>
            </a:b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do you go to "Badges" screen?</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You want to get more information about the "Trench Foot" badge on your screen. How would you do it?</a:t>
            </a:r>
            <a:endParaRPr lang="en-US"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Overview Tasks</a:t>
            </a:r>
            <a:r>
              <a:rPr lang="ru-RU" sz="1200" kern="1200" dirty="0" smtClean="0">
                <a:solidFill>
                  <a:schemeClr val="tx1"/>
                </a:solidFill>
                <a:latin typeface="+mn-lt"/>
                <a:ea typeface="+mn-ea"/>
                <a:cs typeface="+mn-cs"/>
              </a:rPr>
              <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You want to see overview of how you have walked.</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do you go to "Overview" screen?</a:t>
            </a:r>
            <a:endParaRPr lang="en-US"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b="1" i="1" kern="1200" dirty="0" smtClean="0">
                <a:solidFill>
                  <a:schemeClr val="tx1"/>
                </a:solidFill>
                <a:latin typeface="+mn-lt"/>
                <a:ea typeface="+mn-ea"/>
                <a:cs typeface="+mn-cs"/>
              </a:rPr>
              <a:t>Debrief</a:t>
            </a:r>
            <a:endParaRPr lang="en-US" sz="1200" b="1"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We would like to thank you for your participation and ask you a few questions in closing. </a:t>
            </a:r>
            <a:endParaRPr lang="en-US"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Post-test questionnaire</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What is your overall impression of the app? </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What's your interpretation of clouds and the space between them?</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What do you think about the time information at the bottom of the screen?</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Do you find the icons correlating with the functionality? {needs rewording}</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would you rate the easiness of the application (1-7), 1 being the least useful?</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What are the benefits you see when you use it?</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How do you feel it is going to connect with friends?</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Would you be happy if you use it with your friends?</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Will you use it?</a:t>
            </a:r>
            <a:endParaRPr lang="en-US" sz="1200" kern="1200" dirty="0" smtClean="0">
              <a:solidFill>
                <a:schemeClr val="tx1"/>
              </a:solidFill>
              <a:latin typeface="+mn-lt"/>
              <a:ea typeface="+mn-ea"/>
              <a:cs typeface="+mn-cs"/>
            </a:endParaRPr>
          </a:p>
          <a:p>
            <a:pPr lvl="0"/>
            <a:r>
              <a:rPr lang="ru-RU" sz="1200" kern="1200" dirty="0" smtClean="0">
                <a:solidFill>
                  <a:schemeClr val="tx1"/>
                </a:solidFill>
                <a:latin typeface="+mn-lt"/>
                <a:ea typeface="+mn-ea"/>
                <a:cs typeface="+mn-cs"/>
              </a:rPr>
              <a:t>What features would you suggest that should be included in this application, so that you would walk with your friends?</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Do you have any other comments for improvement of the app?</a:t>
            </a:r>
            <a:endParaRPr lang="en-US"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ru-RU" sz="1200" b="1" i="1" kern="1200" dirty="0" smtClean="0">
                <a:solidFill>
                  <a:schemeClr val="tx1"/>
                </a:solidFill>
                <a:latin typeface="+mn-lt"/>
                <a:ea typeface="+mn-ea"/>
                <a:cs typeface="+mn-cs"/>
              </a:rPr>
              <a:t>Closing</a:t>
            </a:r>
            <a:endParaRPr lang="en-US" sz="1200" b="1"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On behalf of this project we would like to thank you for your participation. If you would like more information please feel free to contact me at _________________________. </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63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User 1:</a:t>
            </a:r>
          </a:p>
          <a:p>
            <a:endParaRPr lang="en-US" dirty="0" smtClean="0"/>
          </a:p>
          <a:p>
            <a:endParaRPr lang="en-US" dirty="0" smtClean="0"/>
          </a:p>
          <a:p>
            <a:r>
              <a:rPr lang="en-US" b="1" dirty="0" smtClean="0"/>
              <a:t>User</a:t>
            </a:r>
            <a:r>
              <a:rPr lang="en-US" b="1" baseline="0" dirty="0" smtClean="0"/>
              <a:t> 2</a:t>
            </a:r>
            <a:r>
              <a:rPr lang="en-US" b="1" baseline="0" dirty="0" smtClean="0"/>
              <a:t>:</a:t>
            </a:r>
          </a:p>
          <a:p>
            <a:r>
              <a:rPr lang="en-US" b="0" baseline="0" dirty="0" smtClean="0"/>
              <a:t>- Doesn't know what "14% Red Cross" means.</a:t>
            </a:r>
          </a:p>
          <a:p>
            <a:r>
              <a:rPr lang="en-US" b="0" baseline="0" dirty="0" smtClean="0"/>
              <a:t>- Doesn't know the Cloud visualization is in the Home screen.</a:t>
            </a:r>
          </a:p>
          <a:p>
            <a:r>
              <a:rPr lang="en-US" b="0" baseline="0" dirty="0" smtClean="0"/>
              <a:t>- "Red Cross" is understandable only after it was labeled as a Cause.</a:t>
            </a:r>
          </a:p>
          <a:p>
            <a:r>
              <a:rPr lang="en-US" b="0" baseline="0" dirty="0" smtClean="0"/>
              <a:t>- Top Friends are those you walk with the most.</a:t>
            </a:r>
          </a:p>
          <a:p>
            <a:r>
              <a:rPr lang="en-US" b="0" baseline="0" dirty="0" smtClean="0"/>
              <a:t>- The closer the friend is in the Cloud visualization to the user's avatar, the more they walk together.</a:t>
            </a:r>
          </a:p>
          <a:p>
            <a:r>
              <a:rPr lang="en-US" b="0" baseline="0" dirty="0" smtClean="0"/>
              <a:t>- Thinks merging clouds would cause Cause percentages to increase.</a:t>
            </a:r>
          </a:p>
          <a:p>
            <a:r>
              <a:rPr lang="en-US" b="0" baseline="0" dirty="0" smtClean="0"/>
              <a:t>- Not sure what Activities are until after viewing the screen.</a:t>
            </a:r>
          </a:p>
          <a:p>
            <a:r>
              <a:rPr lang="en-US" b="0" baseline="0" dirty="0" smtClean="0"/>
              <a:t>- Don't know if the label "2 friends" means two friends are allowed to attend an Activity or two friends are currently participating.</a:t>
            </a:r>
          </a:p>
          <a:p>
            <a:r>
              <a:rPr lang="en-US" b="0" baseline="0" dirty="0" smtClean="0"/>
              <a:t>- This application is better suited for older demographics.</a:t>
            </a:r>
          </a:p>
          <a:p>
            <a:r>
              <a:rPr lang="en-US" b="0" baseline="0" dirty="0" smtClean="0"/>
              <a:t>- Would only walk for monetary incentives.</a:t>
            </a:r>
          </a:p>
          <a:p>
            <a:endParaRPr lang="en-US" b="0" baseline="0" dirty="0" smtClean="0"/>
          </a:p>
          <a:p>
            <a:endParaRPr lang="en-US" b="0" baseline="0" dirty="0" smtClean="0"/>
          </a:p>
          <a:p>
            <a:r>
              <a:rPr lang="en-US" b="1" baseline="0" dirty="0" smtClean="0"/>
              <a:t>User 3</a:t>
            </a:r>
            <a:r>
              <a:rPr lang="en-US" b="1" baseline="0" dirty="0" smtClean="0"/>
              <a:t>:- </a:t>
            </a:r>
          </a:p>
          <a:p>
            <a:r>
              <a:rPr lang="en-US" b="0" baseline="0" dirty="0" smtClean="0"/>
              <a:t>- Concerned about many cloud avatars overcrowding screen, leading to confusion.</a:t>
            </a:r>
          </a:p>
          <a:p>
            <a:r>
              <a:rPr lang="en-US" b="0" baseline="0" dirty="0" smtClean="0"/>
              <a:t>- Does "last walked" mean the last time a friend walked or the last time a friend walked with you?</a:t>
            </a:r>
          </a:p>
          <a:p>
            <a:r>
              <a:rPr lang="en-US" b="0" baseline="0" dirty="0" smtClean="0"/>
              <a:t>- Does not know how to change the time range on the Cloud visualization. Navigates to Overview screen but notices nothing that may help. Gives up trying task.</a:t>
            </a:r>
          </a:p>
          <a:p>
            <a:r>
              <a:rPr lang="en-US" b="0" baseline="0" dirty="0" smtClean="0"/>
              <a:t>- Merging clouds means you're walking with that person a lot.</a:t>
            </a:r>
          </a:p>
          <a:p>
            <a:r>
              <a:rPr lang="en-US" b="0" baseline="0" dirty="0" smtClean="0"/>
              <a:t>- Friend lists in Activities are those individuals you have walked with in the past to a certain activity.</a:t>
            </a:r>
          </a:p>
          <a:p>
            <a:r>
              <a:rPr lang="en-US" b="0" baseline="0" dirty="0" smtClean="0"/>
              <a:t>- Activities are things you've done. Does not think they are things you can do.</a:t>
            </a:r>
          </a:p>
          <a:p>
            <a:r>
              <a:rPr lang="en-US" b="0" baseline="0" dirty="0" smtClean="0"/>
              <a:t>- Navigates to Badges to join a Cause.</a:t>
            </a:r>
          </a:p>
          <a:p>
            <a:r>
              <a:rPr lang="en-US" b="0" baseline="0" dirty="0" smtClean="0"/>
              <a:t>- This application should be priced free. It's not compelling enough to purchase.</a:t>
            </a:r>
          </a:p>
          <a:p>
            <a:r>
              <a:rPr lang="en-US" b="0" baseline="0" dirty="0" smtClean="0"/>
              <a:t>- Wants to know how much you've walked.</a:t>
            </a:r>
          </a:p>
          <a:p>
            <a:r>
              <a:rPr lang="en-US" b="0" baseline="0" dirty="0" smtClean="0"/>
              <a:t>- This application would encourage the user to walk more.</a:t>
            </a:r>
          </a:p>
          <a:p>
            <a:r>
              <a:rPr lang="en-US" b="0" baseline="0" dirty="0" smtClean="0"/>
              <a:t>- Activities is the strongest motivator.</a:t>
            </a:r>
            <a:endParaRPr lang="en-US" b="0" dirty="0" smtClean="0"/>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64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Predispositions:</a:t>
            </a:r>
          </a:p>
          <a:p>
            <a:pPr eaLnBrk="1" hangingPunct="1"/>
            <a:r>
              <a:rPr lang="en-US" dirty="0" smtClean="0"/>
              <a:t>People have taken walks with a reason</a:t>
            </a:r>
          </a:p>
          <a:p>
            <a:pPr eaLnBrk="1" hangingPunct="1"/>
            <a:r>
              <a:rPr lang="en-US" dirty="0" smtClean="0"/>
              <a:t>People are social</a:t>
            </a:r>
          </a:p>
          <a:p>
            <a:pPr eaLnBrk="1" hangingPunct="1"/>
            <a:r>
              <a:rPr lang="en-US" smtClean="0"/>
              <a:t>Good habits are hard to purposely form</a:t>
            </a:r>
          </a:p>
        </p:txBody>
      </p:sp>
      <p:sp>
        <p:nvSpPr>
          <p:cNvPr id="4" name="Slide Number Placeholder 3"/>
          <p:cNvSpPr>
            <a:spLocks noGrp="1"/>
          </p:cNvSpPr>
          <p:nvPr>
            <p:ph type="sldNum" sz="quarter" idx="10"/>
          </p:nvPr>
        </p:nvSpPr>
        <p:spPr/>
        <p:txBody>
          <a:bodyPr/>
          <a:lstStyle/>
          <a:p>
            <a:fld id="{8E1FF6D8-6363-0049-A93A-D20703EEC378}"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Primary</a:t>
            </a:r>
            <a:r>
              <a:rPr lang="en-US" baseline="0" dirty="0" smtClean="0"/>
              <a:t> Research:</a:t>
            </a:r>
          </a:p>
          <a:p>
            <a:pPr eaLnBrk="1" hangingPunct="1"/>
            <a:r>
              <a:rPr lang="en-US" dirty="0" smtClean="0">
                <a:latin typeface="Calibri" pitchFamily="-65" charset="0"/>
              </a:rPr>
              <a:t>Topic: Walking in general </a:t>
            </a:r>
          </a:p>
          <a:p>
            <a:pPr eaLnBrk="1" hangingPunct="1"/>
            <a:r>
              <a:rPr lang="en-US" dirty="0" smtClean="0">
                <a:latin typeface="Calibri" pitchFamily="-65" charset="0"/>
              </a:rPr>
              <a:t>(number of people, frequency of walk, duration, pleasing things, walking as a habit)</a:t>
            </a:r>
          </a:p>
          <a:p>
            <a:endParaRPr lang="en-US" dirty="0" smtClean="0"/>
          </a:p>
          <a:p>
            <a:r>
              <a:rPr lang="en-US" dirty="0" smtClean="0"/>
              <a:t>We conducted Interviews with 5 people, conducted ethnography</a:t>
            </a:r>
            <a:r>
              <a:rPr lang="en-US" baseline="0" dirty="0" smtClean="0"/>
              <a:t> studies, and we conducted auto-ethnography studies</a:t>
            </a:r>
          </a:p>
          <a:p>
            <a:endParaRPr lang="en-US" baseline="0" dirty="0" smtClean="0"/>
          </a:p>
          <a:p>
            <a:endParaRPr lang="en-US" baseline="0" dirty="0" smtClean="0"/>
          </a:p>
          <a:p>
            <a:r>
              <a:rPr lang="en-US" baseline="0" dirty="0" smtClean="0"/>
              <a:t>Research Findings:</a:t>
            </a:r>
          </a:p>
          <a:p>
            <a:r>
              <a:rPr lang="en-US" dirty="0" smtClean="0"/>
              <a:t>People who walk often walk alone</a:t>
            </a:r>
          </a:p>
          <a:p>
            <a:r>
              <a:rPr lang="en-US" dirty="0" smtClean="0"/>
              <a:t>People who don’t walk often walk in groups and often they don’t think about the</a:t>
            </a:r>
            <a:r>
              <a:rPr lang="en-US" baseline="0" dirty="0" smtClean="0"/>
              <a:t> experience</a:t>
            </a:r>
            <a:r>
              <a:rPr lang="en-US" dirty="0" smtClean="0"/>
              <a:t> afterwards</a:t>
            </a:r>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Primary</a:t>
            </a:r>
            <a:r>
              <a:rPr lang="en-US" baseline="0" dirty="0" smtClean="0"/>
              <a:t> Research:</a:t>
            </a:r>
          </a:p>
          <a:p>
            <a:pPr eaLnBrk="1" hangingPunct="1"/>
            <a:r>
              <a:rPr lang="en-US" dirty="0" smtClean="0">
                <a:latin typeface="Calibri" pitchFamily="-65" charset="0"/>
              </a:rPr>
              <a:t>Topic: Walking in general </a:t>
            </a:r>
          </a:p>
          <a:p>
            <a:pPr eaLnBrk="1" hangingPunct="1"/>
            <a:r>
              <a:rPr lang="en-US" dirty="0" smtClean="0">
                <a:latin typeface="Calibri" pitchFamily="-65" charset="0"/>
              </a:rPr>
              <a:t>(number of people, frequency of walk, duration, pleasing things, walking as a habit)</a:t>
            </a:r>
          </a:p>
          <a:p>
            <a:endParaRPr lang="en-US" dirty="0" smtClean="0"/>
          </a:p>
          <a:p>
            <a:r>
              <a:rPr lang="en-US" dirty="0" smtClean="0"/>
              <a:t>We conducted Interviews with 5 people, conducted ethnography</a:t>
            </a:r>
            <a:r>
              <a:rPr lang="en-US" baseline="0" dirty="0" smtClean="0"/>
              <a:t> studies, and we conducted auto-ethnography studies</a:t>
            </a:r>
          </a:p>
          <a:p>
            <a:endParaRPr lang="en-US" baseline="0" dirty="0" smtClean="0"/>
          </a:p>
          <a:p>
            <a:endParaRPr lang="en-US" baseline="0" dirty="0" smtClean="0"/>
          </a:p>
          <a:p>
            <a:r>
              <a:rPr lang="en-US" baseline="0" dirty="0" smtClean="0"/>
              <a:t>Research Findings:</a:t>
            </a:r>
          </a:p>
          <a:p>
            <a:r>
              <a:rPr lang="en-US" dirty="0" smtClean="0"/>
              <a:t>People who walk often walk alone</a:t>
            </a:r>
          </a:p>
          <a:p>
            <a:r>
              <a:rPr lang="en-US" dirty="0" smtClean="0"/>
              <a:t>People who don’t walk often walk in groups and often they don’t think about the</a:t>
            </a:r>
            <a:r>
              <a:rPr lang="en-US" baseline="0" dirty="0" smtClean="0"/>
              <a:t> experience</a:t>
            </a:r>
            <a:r>
              <a:rPr lang="en-US" dirty="0" smtClean="0"/>
              <a:t> afterwards</a:t>
            </a:r>
            <a:br>
              <a:rPr lang="en-US" dirty="0" smtClean="0"/>
            </a:b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E1FF6D8-6363-0049-A93A-D20703EEC378}"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r>
              <a:rPr lang="en-US" sz="1200" i="0" kern="1200" dirty="0" smtClean="0">
                <a:solidFill>
                  <a:schemeClr val="tx1"/>
                </a:solidFill>
                <a:latin typeface="+mn-lt"/>
                <a:ea typeface="+mn-ea"/>
                <a:cs typeface="+mn-cs"/>
              </a:rPr>
              <a:t>Motivate people to exercise by tapping their social desire to be connected with their peers</a:t>
            </a:r>
          </a:p>
          <a:p>
            <a:pPr eaLnBrk="1" hangingPunct="1"/>
            <a:r>
              <a:rPr lang="en-US" sz="1200" i="1" kern="1200" dirty="0" smtClean="0">
                <a:solidFill>
                  <a:schemeClr val="tx1"/>
                </a:solidFill>
                <a:latin typeface="+mn-lt"/>
                <a:ea typeface="+mn-ea"/>
                <a:cs typeface="+mn-cs"/>
              </a:rPr>
              <a:t>Chick Clique,  CHI 2006</a:t>
            </a:r>
          </a:p>
          <a:p>
            <a:pPr eaLnBrk="1" hangingPunct="1"/>
            <a:r>
              <a:rPr lang="en-US" sz="1200" i="1" kern="1200" dirty="0" smtClean="0">
                <a:solidFill>
                  <a:schemeClr val="tx1"/>
                </a:solidFill>
                <a:latin typeface="+mn-lt"/>
                <a:ea typeface="+mn-ea"/>
                <a:cs typeface="+mn-cs"/>
              </a:rPr>
              <a:t>Physical exercise habit: on the conceptualization and formation of habitual health </a:t>
            </a:r>
            <a:r>
              <a:rPr lang="en-US" sz="1200" i="1" kern="1200" dirty="0" err="1" smtClean="0">
                <a:solidFill>
                  <a:schemeClr val="tx1"/>
                </a:solidFill>
                <a:latin typeface="+mn-lt"/>
                <a:ea typeface="+mn-ea"/>
                <a:cs typeface="+mn-cs"/>
              </a:rPr>
              <a:t>behaviours</a:t>
            </a:r>
            <a:r>
              <a:rPr lang="en-US" sz="1200" i="1" kern="1200" dirty="0" smtClean="0">
                <a:solidFill>
                  <a:schemeClr val="tx1"/>
                </a:solidFill>
                <a:latin typeface="+mn-lt"/>
                <a:ea typeface="+mn-ea"/>
                <a:cs typeface="+mn-cs"/>
              </a:rPr>
              <a:t>, HEALTH EDUCATION RESEARCH, 1997</a:t>
            </a:r>
          </a:p>
          <a:p>
            <a:pPr eaLnBrk="1" hangingPunct="1"/>
            <a:endParaRPr lang="en-US" sz="1200" i="0" kern="1200" dirty="0" smtClean="0">
              <a:solidFill>
                <a:schemeClr val="tx1"/>
              </a:solidFill>
              <a:latin typeface="+mn-lt"/>
              <a:ea typeface="+mn-ea"/>
              <a:cs typeface="+mn-cs"/>
            </a:endParaRPr>
          </a:p>
          <a:p>
            <a:pPr eaLnBrk="1" hangingPunct="1"/>
            <a:r>
              <a:rPr lang="en-US" sz="1200" i="0" kern="1200" dirty="0" smtClean="0">
                <a:solidFill>
                  <a:schemeClr val="tx1"/>
                </a:solidFill>
                <a:latin typeface="+mn-lt"/>
                <a:ea typeface="+mn-ea"/>
                <a:cs typeface="+mn-cs"/>
              </a:rPr>
              <a:t>Use of persuasive technology for changing user’s behavior , which means technologies that are used in daily lives.</a:t>
            </a:r>
          </a:p>
          <a:p>
            <a:pPr eaLnBrk="1" hangingPunct="1"/>
            <a:r>
              <a:rPr lang="en-US" sz="1200" i="0" kern="1200" dirty="0" smtClean="0">
                <a:solidFill>
                  <a:schemeClr val="tx1"/>
                </a:solidFill>
                <a:latin typeface="+mn-lt"/>
                <a:ea typeface="+mn-ea"/>
                <a:cs typeface="+mn-cs"/>
              </a:rPr>
              <a:t>Mobile phone used in everyday lives.</a:t>
            </a:r>
          </a:p>
          <a:p>
            <a:pPr eaLnBrk="1" hangingPunct="1"/>
            <a:r>
              <a:rPr lang="en-US" sz="1200" i="1" kern="1200" dirty="0" err="1" smtClean="0">
                <a:solidFill>
                  <a:schemeClr val="tx1"/>
                </a:solidFill>
                <a:latin typeface="+mn-lt"/>
                <a:ea typeface="+mn-ea"/>
                <a:cs typeface="+mn-cs"/>
              </a:rPr>
              <a:t>Fogg</a:t>
            </a:r>
            <a:r>
              <a:rPr lang="en-US" sz="1200" i="1" kern="1200" dirty="0" smtClean="0">
                <a:solidFill>
                  <a:schemeClr val="tx1"/>
                </a:solidFill>
                <a:latin typeface="+mn-lt"/>
                <a:ea typeface="+mn-ea"/>
                <a:cs typeface="+mn-cs"/>
              </a:rPr>
              <a:t>, B.J. Persuasive Technology: Using Computers to Change What We Think and Do, Morgan Kaufmann Publishers, 2003.</a:t>
            </a:r>
          </a:p>
          <a:p>
            <a:pPr eaLnBrk="1" hangingPunct="1"/>
            <a:endParaRPr lang="en-US" sz="1200" i="0" kern="1200" dirty="0" smtClean="0">
              <a:solidFill>
                <a:schemeClr val="tx1"/>
              </a:solidFill>
              <a:latin typeface="+mn-lt"/>
              <a:ea typeface="+mn-ea"/>
              <a:cs typeface="+mn-cs"/>
            </a:endParaRPr>
          </a:p>
          <a:p>
            <a:pPr eaLnBrk="1" hangingPunct="1"/>
            <a:r>
              <a:rPr lang="en-US" sz="1200" i="0" kern="1200" dirty="0" smtClean="0">
                <a:solidFill>
                  <a:schemeClr val="tx1"/>
                </a:solidFill>
                <a:latin typeface="+mn-lt"/>
                <a:ea typeface="+mn-ea"/>
                <a:cs typeface="+mn-cs"/>
              </a:rPr>
              <a:t>Core Usages of Mobile Phones:</a:t>
            </a:r>
          </a:p>
          <a:p>
            <a:pPr eaLnBrk="1" hangingPunct="1"/>
            <a:r>
              <a:rPr lang="en-US" sz="1200" i="0" kern="1200" dirty="0" smtClean="0">
                <a:solidFill>
                  <a:schemeClr val="tx1"/>
                </a:solidFill>
                <a:latin typeface="+mn-lt"/>
                <a:ea typeface="+mn-ea"/>
                <a:cs typeface="+mn-cs"/>
              </a:rPr>
              <a:t>	building</a:t>
            </a:r>
            <a:r>
              <a:rPr lang="en-US" sz="1200" i="0" kern="1200" baseline="0" dirty="0" smtClean="0">
                <a:solidFill>
                  <a:schemeClr val="tx1"/>
                </a:solidFill>
                <a:latin typeface="+mn-lt"/>
                <a:ea typeface="+mn-ea"/>
                <a:cs typeface="+mn-cs"/>
              </a:rPr>
              <a:t> and maintaining relationships</a:t>
            </a:r>
          </a:p>
          <a:p>
            <a:pPr eaLnBrk="1" hangingPunct="1"/>
            <a:r>
              <a:rPr lang="en-US" sz="1200" i="0" kern="1200" baseline="0" dirty="0" smtClean="0">
                <a:solidFill>
                  <a:schemeClr val="tx1"/>
                </a:solidFill>
                <a:latin typeface="+mn-lt"/>
                <a:ea typeface="+mn-ea"/>
                <a:cs typeface="+mn-cs"/>
              </a:rPr>
              <a:t>	safety and security</a:t>
            </a:r>
          </a:p>
          <a:p>
            <a:pPr eaLnBrk="1" hangingPunct="1"/>
            <a:r>
              <a:rPr lang="en-US" sz="1200" i="0" kern="1200" baseline="0" dirty="0" smtClean="0">
                <a:solidFill>
                  <a:schemeClr val="tx1"/>
                </a:solidFill>
                <a:latin typeface="+mn-lt"/>
                <a:ea typeface="+mn-ea"/>
                <a:cs typeface="+mn-cs"/>
              </a:rPr>
              <a:t>	personal information</a:t>
            </a:r>
          </a:p>
          <a:p>
            <a:pPr eaLnBrk="1" hangingPunct="1"/>
            <a:r>
              <a:rPr lang="en-US" sz="1200" i="0" kern="1200" baseline="0" dirty="0" smtClean="0">
                <a:solidFill>
                  <a:schemeClr val="tx1"/>
                </a:solidFill>
                <a:latin typeface="+mn-lt"/>
                <a:ea typeface="+mn-ea"/>
                <a:cs typeface="+mn-cs"/>
              </a:rPr>
              <a:t>	organization</a:t>
            </a:r>
            <a:endParaRPr lang="en-US" sz="1200" i="0" kern="1200" dirty="0" smtClean="0">
              <a:solidFill>
                <a:schemeClr val="tx1"/>
              </a:solidFill>
              <a:latin typeface="+mn-lt"/>
              <a:ea typeface="+mn-ea"/>
              <a:cs typeface="+mn-cs"/>
            </a:endParaRPr>
          </a:p>
          <a:p>
            <a:pPr eaLnBrk="1" hangingPunct="1"/>
            <a:r>
              <a:rPr lang="en-US" sz="1200" i="1" kern="1200" dirty="0" smtClean="0">
                <a:solidFill>
                  <a:schemeClr val="tx1"/>
                </a:solidFill>
                <a:latin typeface="+mn-lt"/>
                <a:ea typeface="+mn-ea"/>
                <a:cs typeface="+mn-cs"/>
              </a:rPr>
              <a:t>Mobile Phone Usage of Young Adults: The Impact of Motivational Factors, OZCHI 2008</a:t>
            </a:r>
            <a:endParaRPr lang="en-US" sz="1200" i="1" dirty="0" smtClean="0">
              <a:ea typeface="+mn-ea"/>
            </a:endParaRPr>
          </a:p>
        </p:txBody>
      </p:sp>
      <p:sp>
        <p:nvSpPr>
          <p:cNvPr id="4" name="Slide Number Placeholder 3"/>
          <p:cNvSpPr>
            <a:spLocks noGrp="1"/>
          </p:cNvSpPr>
          <p:nvPr>
            <p:ph type="sldNum" sz="quarter" idx="10"/>
          </p:nvPr>
        </p:nvSpPr>
        <p:spPr/>
        <p:txBody>
          <a:bodyPr/>
          <a:lstStyle/>
          <a:p>
            <a:fld id="{8E1FF6D8-6363-0049-A93A-D20703EEC378}"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4161A5-5313-6146-9029-F3CCED234B6B}" type="datetimeFigureOut">
              <a:rPr lang="en-US" smtClean="0"/>
              <a:pPr/>
              <a:t>12/3/09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r" eaLnBrk="1" latinLnBrk="0" hangingPunct="1"/>
            <a:fld id="{8C592886-E571-45D5-8B56-343DC94F8FA6}" type="slidenum">
              <a:rPr kumimoji="0" lang="en-US" smtClean="0"/>
              <a:pPr algn="r" eaLnBrk="1" latinLnBrk="0" hangingPunct="1"/>
              <a:t>‹#›</a:t>
            </a:fld>
            <a:endParaRPr kumimoji="0" lang="en-US" dirty="0">
              <a:solidFill>
                <a:schemeClr val="tx2">
                  <a:shade val="90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161A5-5313-6146-9029-F3CCED234B6B}" type="datetimeFigureOut">
              <a:rPr lang="en-US" smtClean="0"/>
              <a:pPr/>
              <a:t>12/3/09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02D1C-2978-BE4D-B114-5E9A1746ECA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161A5-5313-6146-9029-F3CCED234B6B}" type="datetimeFigureOut">
              <a:rPr lang="en-US" smtClean="0"/>
              <a:pPr/>
              <a:t>12/3/09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02D1C-2978-BE4D-B114-5E9A1746ECA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161A5-5313-6146-9029-F3CCED234B6B}" type="datetimeFigureOut">
              <a:rPr lang="en-US" smtClean="0"/>
              <a:pPr/>
              <a:t>12/3/09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02D1C-2978-BE4D-B114-5E9A1746ECA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4161A5-5313-6146-9029-F3CCED234B6B}" type="datetimeFigureOut">
              <a:rPr lang="en-US" smtClean="0"/>
              <a:pPr/>
              <a:t>12/3/09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02D1C-2978-BE4D-B114-5E9A1746ECA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4161A5-5313-6146-9029-F3CCED234B6B}" type="datetimeFigureOut">
              <a:rPr lang="en-US" smtClean="0"/>
              <a:pPr/>
              <a:t>12/3/09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02D1C-2978-BE4D-B114-5E9A1746ECA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4161A5-5313-6146-9029-F3CCED234B6B}" type="datetimeFigureOut">
              <a:rPr lang="en-US" smtClean="0"/>
              <a:pPr/>
              <a:t>12/3/09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F02D1C-2978-BE4D-B114-5E9A1746ECA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91440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4161A5-5313-6146-9029-F3CCED234B6B}" type="datetimeFigureOut">
              <a:rPr lang="en-US" smtClean="0"/>
              <a:pPr/>
              <a:t>12/3/09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F02D1C-2978-BE4D-B114-5E9A1746ECA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161A5-5313-6146-9029-F3CCED234B6B}" type="datetimeFigureOut">
              <a:rPr lang="en-US" smtClean="0"/>
              <a:pPr/>
              <a:t>12/3/09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F02D1C-2978-BE4D-B114-5E9A1746EC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161A5-5313-6146-9029-F3CCED234B6B}" type="datetimeFigureOut">
              <a:rPr lang="en-US" smtClean="0"/>
              <a:pPr/>
              <a:t>12/3/09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02D1C-2978-BE4D-B114-5E9A1746ECA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161A5-5313-6146-9029-F3CCED234B6B}" type="datetimeFigureOut">
              <a:rPr lang="en-US" smtClean="0"/>
              <a:pPr/>
              <a:t>12/3/09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02D1C-2978-BE4D-B114-5E9A1746ECA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4638"/>
            <a:ext cx="9144000" cy="1143000"/>
          </a:xfrm>
          <a:prstGeom prst="rect">
            <a:avLst/>
          </a:prstGeom>
          <a:solidFill>
            <a:schemeClr val="bg1">
              <a:alpha val="75000"/>
            </a:schemeClr>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161A5-5313-6146-9029-F3CCED234B6B}" type="datetimeFigureOut">
              <a:rPr lang="en-US" smtClean="0"/>
              <a:pPr/>
              <a:t>12/3/09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02D1C-2978-BE4D-B114-5E9A1746ECA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media/image6.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jpeg"/><Relationship Id="rId5"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chart" Target="../charts/chart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chart" Target="../charts/chart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chart" Target="../charts/chart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chart" Target="../charts/chart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chart" Target="../charts/chart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chart" Target="../charts/chart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1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1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2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2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chart" Target="../charts/chart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chart" Target="../charts/chart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chart" Target="../charts/chart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chart" Target="../charts/chart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chart" Target="../charts/chart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2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3.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png"/><Relationship Id="rId5" Type="http://schemas.openxmlformats.org/officeDocument/2006/relationships/image" Target="../media/image2.png"/></Relationships>
</file>

<file path=ppt/slides/_rels/slide34.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png"/><Relationship Id="rId5" Type="http://schemas.openxmlformats.org/officeDocument/2006/relationships/image" Target="../media/image24.png"/></Relationships>
</file>

<file path=ppt/slides/_rels/slide35.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jpeg"/></Relationships>
</file>

<file path=ppt/slides/_rels/slide36.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7.jpeg"/><Relationship Id="rId5" Type="http://schemas.openxmlformats.org/officeDocument/2006/relationships/image" Target="../media/image29.png"/></Relationships>
</file>

<file path=ppt/slides/_rels/slide37.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0.jpeg"/><Relationship Id="rId5" Type="http://schemas.openxmlformats.org/officeDocument/2006/relationships/image" Target="../media/image31.png"/></Relationships>
</file>

<file path=ppt/slides/_rels/slide38.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2.jpeg"/><Relationship Id="rId5" Type="http://schemas.openxmlformats.org/officeDocument/2006/relationships/image" Target="../media/image24.png"/></Relationships>
</file>

<file path=ppt/slides/_rels/slide39.xml.rels><?xml version="1.0" encoding="UTF-8" standalone="yes"?>
<Relationships xmlns="http://schemas.openxmlformats.org/package/2006/relationships"><Relationship Id="rId6" Type="http://schemas.openxmlformats.org/officeDocument/2006/relationships/image" Target="../media/image34.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2.jpeg"/><Relationship Id="rId5"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5.jpeg"/><Relationship Id="rId5" Type="http://schemas.openxmlformats.org/officeDocument/2006/relationships/image" Target="../media/image23.png"/></Relationships>
</file>

<file path=ppt/slides/_rels/slide41.xml.rels><?xml version="1.0" encoding="UTF-8" standalone="yes"?>
<Relationships xmlns="http://schemas.openxmlformats.org/package/2006/relationships"><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5.jpeg"/><Relationship Id="rId5" Type="http://schemas.openxmlformats.org/officeDocument/2006/relationships/image" Target="../media/image29.png"/></Relationships>
</file>

<file path=ppt/slides/_rels/slide42.xml.rels><?xml version="1.0" encoding="UTF-8" standalone="yes"?>
<Relationships xmlns="http://schemas.openxmlformats.org/package/2006/relationships"><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5.jpeg"/><Relationship Id="rId5" Type="http://schemas.openxmlformats.org/officeDocument/2006/relationships/image" Target="../media/image23.png"/></Relationships>
</file>

<file path=ppt/slides/_rels/slide43.xml.rels><?xml version="1.0" encoding="UTF-8" standalone="yes"?>
<Relationships xmlns="http://schemas.openxmlformats.org/package/2006/relationships"><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8.jpeg"/><Relationship Id="rId5" Type="http://schemas.openxmlformats.org/officeDocument/2006/relationships/image" Target="../media/image39.png"/></Relationships>
</file>

<file path=ppt/slides/_rels/slide44.xml.rels><?xml version="1.0" encoding="UTF-8" standalone="yes"?>
<Relationships xmlns="http://schemas.openxmlformats.org/package/2006/relationships"><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0.jpeg"/><Relationship Id="rId5" Type="http://schemas.openxmlformats.org/officeDocument/2006/relationships/image" Target="../media/image29.png"/></Relationships>
</file>

<file path=ppt/slides/_rels/slide45.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jpeg"/><Relationship Id="rId5" Type="http://schemas.openxmlformats.org/officeDocument/2006/relationships/image" Target="../media/image23.png"/></Relationships>
</file>

<file path=ppt/slides/_rels/slide46.xml.rels><?xml version="1.0" encoding="UTF-8" standalone="yes"?>
<Relationships xmlns="http://schemas.openxmlformats.org/package/2006/relationships"><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2.jpeg"/><Relationship Id="rId5" Type="http://schemas.openxmlformats.org/officeDocument/2006/relationships/image" Target="../media/image29.png"/></Relationships>
</file>

<file path=ppt/slides/_rels/slide47.xml.rels><?xml version="1.0" encoding="UTF-8" standalone="yes"?>
<Relationships xmlns="http://schemas.openxmlformats.org/package/2006/relationships"><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jpeg"/><Relationship Id="rId5" Type="http://schemas.openxmlformats.org/officeDocument/2006/relationships/image" Target="../media/image29.png"/></Relationships>
</file>

<file path=ppt/slides/_rels/slide48.xml.rels><?xml version="1.0" encoding="UTF-8" standalone="yes"?>
<Relationships xmlns="http://schemas.openxmlformats.org/package/2006/relationships"><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eg"/><Relationship Id="rId5" Type="http://schemas.openxmlformats.org/officeDocument/2006/relationships/image" Target="../media/image23.png"/></Relationships>
</file>

<file path=ppt/slides/_rels/slide49.xml.rels><?xml version="1.0" encoding="UTF-8" standalone="yes"?>
<Relationships xmlns="http://schemas.openxmlformats.org/package/2006/relationships"><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eg"/><Relationship Id="rId5"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9.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6" Type="http://schemas.openxmlformats.org/officeDocument/2006/relationships/image" Target="../media/image23.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eg"/><Relationship Id="rId5" Type="http://schemas.openxmlformats.org/officeDocument/2006/relationships/image" Target="../media/image49.png"/></Relationships>
</file>

<file path=ppt/slides/_rels/slide51.xml.rels><?xml version="1.0" encoding="UTF-8" standalone="yes"?>
<Relationships xmlns="http://schemas.openxmlformats.org/package/2006/relationships"><Relationship Id="rId6" Type="http://schemas.openxmlformats.org/officeDocument/2006/relationships/image" Target="../media/image23.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8.jpeg"/><Relationship Id="rId5" Type="http://schemas.openxmlformats.org/officeDocument/2006/relationships/image" Target="../media/image50.png"/></Relationships>
</file>

<file path=ppt/slides/_rels/slide52.xml.rels><?xml version="1.0" encoding="UTF-8" standalone="yes"?>
<Relationships xmlns="http://schemas.openxmlformats.org/package/2006/relationships"><Relationship Id="rId6" Type="http://schemas.openxmlformats.org/officeDocument/2006/relationships/image" Target="../media/image23.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8.jpeg"/><Relationship Id="rId5" Type="http://schemas.openxmlformats.org/officeDocument/2006/relationships/image" Target="../media/image51.png"/></Relationships>
</file>

<file path=ppt/slides/_rels/slide53.xml.rels><?xml version="1.0" encoding="UTF-8" standalone="yes"?>
<Relationships xmlns="http://schemas.openxmlformats.org/package/2006/relationships"><Relationship Id="rId6" Type="http://schemas.openxmlformats.org/officeDocument/2006/relationships/image" Target="../media/image23.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8.jpeg"/><Relationship Id="rId5" Type="http://schemas.openxmlformats.org/officeDocument/2006/relationships/image" Target="../media/image5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3" Type="http://schemas.openxmlformats.org/officeDocument/2006/relationships/image" Target="../media/image5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3" Type="http://schemas.openxmlformats.org/officeDocument/2006/relationships/image" Target="../media/image5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3" Type="http://schemas.openxmlformats.org/officeDocument/2006/relationships/image" Target="../media/image5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3"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6" Type="http://schemas.openxmlformats.org/officeDocument/2006/relationships/image" Target="../media/image64.jpeg"/><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1.jpeg"/><Relationship Id="rId5" Type="http://schemas.openxmlformats.org/officeDocument/2006/relationships/image" Target="../media/image6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 name="Picture 3" descr="Cloud1.png"/>
          <p:cNvPicPr>
            <a:picLocks noChangeAspect="1"/>
          </p:cNvPicPr>
          <p:nvPr/>
        </p:nvPicPr>
        <p:blipFill>
          <a:blip r:embed="rId2"/>
          <a:stretch>
            <a:fillRect/>
          </a:stretch>
        </p:blipFill>
        <p:spPr>
          <a:xfrm>
            <a:off x="1371600" y="1435100"/>
            <a:ext cx="6375400" cy="4203700"/>
          </a:xfrm>
          <a:prstGeom prst="rect">
            <a:avLst/>
          </a:prstGeom>
        </p:spPr>
      </p:pic>
      <p:sp>
        <p:nvSpPr>
          <p:cNvPr id="2" name="Title 1"/>
          <p:cNvSpPr>
            <a:spLocks noGrp="1"/>
          </p:cNvSpPr>
          <p:nvPr>
            <p:ph type="title"/>
          </p:nvPr>
        </p:nvSpPr>
        <p:spPr/>
        <p:txBody>
          <a:bodyPr/>
          <a:lstStyle/>
          <a:p>
            <a:r>
              <a:rPr lang="en-US" dirty="0" smtClean="0"/>
              <a:t>Team </a:t>
            </a:r>
            <a:r>
              <a:rPr lang="en-US" dirty="0" err="1" smtClean="0"/>
              <a:t>Goomba</a:t>
            </a:r>
            <a:endParaRPr lang="en-US" dirty="0"/>
          </a:p>
        </p:txBody>
      </p:sp>
      <p:sp>
        <p:nvSpPr>
          <p:cNvPr id="3" name="Subtitle 2"/>
          <p:cNvSpPr>
            <a:spLocks noGrp="1"/>
          </p:cNvSpPr>
          <p:nvPr>
            <p:ph idx="1"/>
          </p:nvPr>
        </p:nvSpPr>
        <p:spPr>
          <a:xfrm>
            <a:off x="457200" y="3200400"/>
            <a:ext cx="8229600" cy="685800"/>
          </a:xfrm>
        </p:spPr>
        <p:txBody>
          <a:bodyPr/>
          <a:lstStyle/>
          <a:p>
            <a:pPr algn="ctr">
              <a:buNone/>
            </a:pPr>
            <a:r>
              <a:rPr lang="en-US" dirty="0" err="1" smtClean="0"/>
              <a:t>Zygomote</a:t>
            </a:r>
            <a:endParaRPr lang="en-US" dirty="0"/>
          </a:p>
        </p:txBody>
      </p:sp>
      <p:pic>
        <p:nvPicPr>
          <p:cNvPr id="5" name="Picture 4" descr="Cloud1.png"/>
          <p:cNvPicPr>
            <a:picLocks noChangeAspect="1"/>
          </p:cNvPicPr>
          <p:nvPr/>
        </p:nvPicPr>
        <p:blipFill>
          <a:blip r:embed="rId2"/>
          <a:stretch>
            <a:fillRect/>
          </a:stretch>
        </p:blipFill>
        <p:spPr>
          <a:xfrm>
            <a:off x="5872752" y="1719262"/>
            <a:ext cx="3423648" cy="2257425"/>
          </a:xfrm>
          <a:prstGeom prst="rect">
            <a:avLst/>
          </a:prstGeom>
        </p:spPr>
      </p:pic>
      <p:pic>
        <p:nvPicPr>
          <p:cNvPr id="6" name="Picture 5" descr="Cloud1.png"/>
          <p:cNvPicPr>
            <a:picLocks noChangeAspect="1"/>
          </p:cNvPicPr>
          <p:nvPr/>
        </p:nvPicPr>
        <p:blipFill>
          <a:blip r:embed="rId2"/>
          <a:stretch>
            <a:fillRect/>
          </a:stretch>
        </p:blipFill>
        <p:spPr>
          <a:xfrm>
            <a:off x="4323352" y="4343400"/>
            <a:ext cx="3423648" cy="2257425"/>
          </a:xfrm>
          <a:prstGeom prst="rect">
            <a:avLst/>
          </a:prstGeom>
        </p:spPr>
      </p:pic>
      <p:pic>
        <p:nvPicPr>
          <p:cNvPr id="7" name="Picture 6" descr="Cloud1.png"/>
          <p:cNvPicPr>
            <a:picLocks noChangeAspect="1"/>
          </p:cNvPicPr>
          <p:nvPr/>
        </p:nvPicPr>
        <p:blipFill>
          <a:blip r:embed="rId2"/>
          <a:stretch>
            <a:fillRect/>
          </a:stretch>
        </p:blipFill>
        <p:spPr>
          <a:xfrm>
            <a:off x="386352" y="3886200"/>
            <a:ext cx="3423648" cy="2257425"/>
          </a:xfrm>
          <a:prstGeom prst="rect">
            <a:avLst/>
          </a:prstGeom>
        </p:spPr>
      </p:pic>
      <p:pic>
        <p:nvPicPr>
          <p:cNvPr id="8" name="Picture 7" descr="Cloud1.png"/>
          <p:cNvPicPr>
            <a:picLocks noChangeAspect="1"/>
          </p:cNvPicPr>
          <p:nvPr/>
        </p:nvPicPr>
        <p:blipFill>
          <a:blip r:embed="rId2"/>
          <a:stretch>
            <a:fillRect/>
          </a:stretch>
        </p:blipFill>
        <p:spPr>
          <a:xfrm>
            <a:off x="457200" y="1289050"/>
            <a:ext cx="3423648" cy="2257425"/>
          </a:xfrm>
          <a:prstGeom prst="rect">
            <a:avLst/>
          </a:prstGeom>
        </p:spPr>
      </p:pic>
      <p:pic>
        <p:nvPicPr>
          <p:cNvPr id="13" name="Picture 12" descr="portraits-1.jpg"/>
          <p:cNvPicPr>
            <a:picLocks noChangeAspect="1"/>
          </p:cNvPicPr>
          <p:nvPr/>
        </p:nvPicPr>
        <p:blipFill>
          <a:blip r:embed="rId3"/>
          <a:stretch>
            <a:fillRect/>
          </a:stretch>
        </p:blipFill>
        <p:spPr>
          <a:xfrm>
            <a:off x="1716087" y="1868487"/>
            <a:ext cx="950913" cy="950913"/>
          </a:xfrm>
          <a:prstGeom prst="rect">
            <a:avLst/>
          </a:prstGeom>
        </p:spPr>
      </p:pic>
      <p:pic>
        <p:nvPicPr>
          <p:cNvPr id="14" name="Picture 13" descr="portraits-2.jpg"/>
          <p:cNvPicPr>
            <a:picLocks noChangeAspect="1"/>
          </p:cNvPicPr>
          <p:nvPr/>
        </p:nvPicPr>
        <p:blipFill>
          <a:blip r:embed="rId4"/>
          <a:stretch>
            <a:fillRect/>
          </a:stretch>
        </p:blipFill>
        <p:spPr>
          <a:xfrm>
            <a:off x="1600200" y="4394200"/>
            <a:ext cx="1016000" cy="1016000"/>
          </a:xfrm>
          <a:prstGeom prst="rect">
            <a:avLst/>
          </a:prstGeom>
        </p:spPr>
      </p:pic>
      <p:pic>
        <p:nvPicPr>
          <p:cNvPr id="15" name="Picture 14" descr="portraits-3.jpg"/>
          <p:cNvPicPr>
            <a:picLocks noChangeAspect="1"/>
          </p:cNvPicPr>
          <p:nvPr/>
        </p:nvPicPr>
        <p:blipFill>
          <a:blip r:embed="rId5"/>
          <a:stretch>
            <a:fillRect/>
          </a:stretch>
        </p:blipFill>
        <p:spPr>
          <a:xfrm>
            <a:off x="7162800" y="2286000"/>
            <a:ext cx="914400" cy="914400"/>
          </a:xfrm>
          <a:prstGeom prst="rect">
            <a:avLst/>
          </a:prstGeom>
        </p:spPr>
      </p:pic>
      <p:pic>
        <p:nvPicPr>
          <p:cNvPr id="16" name="Picture 15" descr="portraits-4.jpg"/>
          <p:cNvPicPr>
            <a:picLocks noChangeAspect="1"/>
          </p:cNvPicPr>
          <p:nvPr/>
        </p:nvPicPr>
        <p:blipFill>
          <a:blip r:embed="rId6"/>
          <a:stretch>
            <a:fillRect/>
          </a:stretch>
        </p:blipFill>
        <p:spPr>
          <a:xfrm>
            <a:off x="5486400" y="4876801"/>
            <a:ext cx="1066799" cy="1066799"/>
          </a:xfrm>
          <a:prstGeom prst="rect">
            <a:avLst/>
          </a:prstGeom>
        </p:spPr>
      </p:pic>
      <p:sp>
        <p:nvSpPr>
          <p:cNvPr id="17" name="TextBox 16"/>
          <p:cNvSpPr txBox="1"/>
          <p:nvPr/>
        </p:nvSpPr>
        <p:spPr>
          <a:xfrm>
            <a:off x="1752109" y="2743200"/>
            <a:ext cx="838691" cy="369332"/>
          </a:xfrm>
          <a:prstGeom prst="rect">
            <a:avLst/>
          </a:prstGeom>
          <a:noFill/>
        </p:spPr>
        <p:txBody>
          <a:bodyPr wrap="none" rtlCol="0">
            <a:spAutoFit/>
          </a:bodyPr>
          <a:lstStyle/>
          <a:p>
            <a:r>
              <a:rPr lang="en-US" dirty="0" smtClean="0"/>
              <a:t>Chris B</a:t>
            </a:r>
            <a:endParaRPr lang="en-US" dirty="0"/>
          </a:p>
        </p:txBody>
      </p:sp>
      <p:sp>
        <p:nvSpPr>
          <p:cNvPr id="18" name="TextBox 17"/>
          <p:cNvSpPr txBox="1"/>
          <p:nvPr/>
        </p:nvSpPr>
        <p:spPr>
          <a:xfrm>
            <a:off x="7086600" y="3124200"/>
            <a:ext cx="1069524" cy="369332"/>
          </a:xfrm>
          <a:prstGeom prst="rect">
            <a:avLst/>
          </a:prstGeom>
          <a:noFill/>
        </p:spPr>
        <p:txBody>
          <a:bodyPr wrap="none" rtlCol="0">
            <a:spAutoFit/>
          </a:bodyPr>
          <a:lstStyle/>
          <a:p>
            <a:r>
              <a:rPr lang="en-US" dirty="0" err="1" smtClean="0"/>
              <a:t>Fanxing</a:t>
            </a:r>
            <a:r>
              <a:rPr lang="en-US" dirty="0" smtClean="0"/>
              <a:t> K</a:t>
            </a:r>
            <a:endParaRPr lang="en-US" dirty="0"/>
          </a:p>
        </p:txBody>
      </p:sp>
      <p:sp>
        <p:nvSpPr>
          <p:cNvPr id="19" name="TextBox 18"/>
          <p:cNvSpPr txBox="1"/>
          <p:nvPr/>
        </p:nvSpPr>
        <p:spPr>
          <a:xfrm>
            <a:off x="1447800" y="5334000"/>
            <a:ext cx="1298477" cy="369332"/>
          </a:xfrm>
          <a:prstGeom prst="rect">
            <a:avLst/>
          </a:prstGeom>
          <a:noFill/>
        </p:spPr>
        <p:txBody>
          <a:bodyPr wrap="none" rtlCol="0">
            <a:spAutoFit/>
          </a:bodyPr>
          <a:lstStyle/>
          <a:p>
            <a:r>
              <a:rPr lang="en-US" dirty="0" err="1" smtClean="0"/>
              <a:t>Ravikumar</a:t>
            </a:r>
            <a:r>
              <a:rPr lang="en-US" dirty="0" smtClean="0"/>
              <a:t> J</a:t>
            </a:r>
            <a:endParaRPr lang="en-US" dirty="0"/>
          </a:p>
        </p:txBody>
      </p:sp>
      <p:sp>
        <p:nvSpPr>
          <p:cNvPr id="20" name="TextBox 19"/>
          <p:cNvSpPr txBox="1"/>
          <p:nvPr/>
        </p:nvSpPr>
        <p:spPr>
          <a:xfrm>
            <a:off x="5257800" y="5879068"/>
            <a:ext cx="1514996" cy="369332"/>
          </a:xfrm>
          <a:prstGeom prst="rect">
            <a:avLst/>
          </a:prstGeom>
          <a:noFill/>
        </p:spPr>
        <p:txBody>
          <a:bodyPr wrap="none" rtlCol="0">
            <a:spAutoFit/>
          </a:bodyPr>
          <a:lstStyle/>
          <a:p>
            <a:r>
              <a:rPr lang="en-US" dirty="0" smtClean="0"/>
              <a:t>John Wayne H</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People who don’t walk often walk in groups</a:t>
            </a:r>
            <a:endParaRPr lang="en-US" sz="3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Social motivations encourage physical activity</a:t>
            </a:r>
            <a:endParaRPr lang="en-US" sz="3600" dirty="0"/>
          </a:p>
        </p:txBody>
      </p:sp>
      <p:sp>
        <p:nvSpPr>
          <p:cNvPr id="3" name="TextBox 2"/>
          <p:cNvSpPr txBox="1"/>
          <p:nvPr/>
        </p:nvSpPr>
        <p:spPr>
          <a:xfrm>
            <a:off x="6553200" y="2020668"/>
            <a:ext cx="2743200" cy="649224"/>
          </a:xfrm>
          <a:prstGeom prst="rect">
            <a:avLst/>
          </a:prstGeom>
          <a:noFill/>
        </p:spPr>
        <p:txBody>
          <a:bodyPr wrap="square" rtlCol="0">
            <a:spAutoFit/>
          </a:bodyPr>
          <a:lstStyle/>
          <a:p>
            <a:r>
              <a:rPr lang="en-US" i="1" dirty="0" smtClean="0"/>
              <a:t>Chick Clique,  CHI 2006</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Mobile technology can help change behavior</a:t>
            </a:r>
            <a:endParaRPr lang="en-US" sz="3600" dirty="0"/>
          </a:p>
        </p:txBody>
      </p:sp>
      <p:sp>
        <p:nvSpPr>
          <p:cNvPr id="3" name="TextBox 2"/>
          <p:cNvSpPr txBox="1"/>
          <p:nvPr/>
        </p:nvSpPr>
        <p:spPr>
          <a:xfrm>
            <a:off x="685800" y="2020669"/>
            <a:ext cx="8266631" cy="646331"/>
          </a:xfrm>
          <a:prstGeom prst="rect">
            <a:avLst/>
          </a:prstGeom>
          <a:noFill/>
        </p:spPr>
        <p:txBody>
          <a:bodyPr wrap="none" rtlCol="0">
            <a:spAutoFit/>
          </a:bodyPr>
          <a:lstStyle/>
          <a:p>
            <a:r>
              <a:rPr lang="en-US" i="1" dirty="0" smtClean="0"/>
              <a:t>Mobile Phone Usage of Young Adults: The Impact of Motivational Factors, OZCHI 2008</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 Formation (5 stages)</a:t>
            </a:r>
            <a:endParaRPr lang="en-US" dirty="0"/>
          </a:p>
        </p:txBody>
      </p:sp>
      <p:sp>
        <p:nvSpPr>
          <p:cNvPr id="3" name="TextBox 2"/>
          <p:cNvSpPr txBox="1"/>
          <p:nvPr/>
        </p:nvSpPr>
        <p:spPr>
          <a:xfrm>
            <a:off x="4114800" y="2017776"/>
            <a:ext cx="3550909" cy="369332"/>
          </a:xfrm>
          <a:prstGeom prst="rect">
            <a:avLst/>
          </a:prstGeom>
          <a:noFill/>
        </p:spPr>
        <p:txBody>
          <a:bodyPr wrap="none" rtlCol="0">
            <a:spAutoFit/>
          </a:bodyPr>
          <a:lstStyle/>
          <a:p>
            <a:r>
              <a:rPr lang="en-US" i="1" dirty="0" smtClean="0"/>
              <a:t>American Heart Association, </a:t>
            </a:r>
            <a:r>
              <a:rPr lang="en-US" i="1" dirty="0" smtClean="0"/>
              <a:t>NIDDK</a:t>
            </a:r>
            <a:endParaRPr lang="en-US"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0" y="914399"/>
          <a:ext cx="9144000" cy="48371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nvGraphicFramePr>
        <p:xfrm>
          <a:off x="0" y="914400"/>
          <a:ext cx="9144000" cy="48371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0" y="914399"/>
          <a:ext cx="9144000" cy="48371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4294967295"/>
          </p:nvPr>
        </p:nvGraphicFramePr>
        <p:xfrm>
          <a:off x="0" y="914400"/>
          <a:ext cx="9144000" cy="48371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4294967295"/>
          </p:nvPr>
        </p:nvGraphicFramePr>
        <p:xfrm>
          <a:off x="0" y="914399"/>
          <a:ext cx="9144000" cy="48371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4294967295"/>
          </p:nvPr>
        </p:nvGraphicFramePr>
        <p:xfrm>
          <a:off x="0" y="914400"/>
          <a:ext cx="9144000" cy="48307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457200" y="1600200"/>
            <a:ext cx="8229600" cy="5257799"/>
          </a:xfrm>
          <a:blipFill rotWithShape="1">
            <a:blip r:embed="rId2"/>
            <a:stretch>
              <a:fillRect/>
            </a:stretch>
          </a:blipFill>
        </p:spPr>
        <p:txBody>
          <a:bodyPr anchor="ctr"/>
          <a:lstStyle/>
          <a:p>
            <a:pPr algn="ctr">
              <a:buNone/>
            </a:pPr>
            <a:r>
              <a:rPr lang="en-US" dirty="0" err="1" smtClean="0"/>
              <a:t>Zygomote</a:t>
            </a:r>
            <a:r>
              <a:rPr lang="en-US" dirty="0" smtClean="0"/>
              <a:t> </a:t>
            </a:r>
          </a:p>
          <a:p>
            <a:pPr algn="ctr">
              <a:buNone/>
            </a:pPr>
            <a:r>
              <a:rPr lang="en-US" dirty="0" smtClean="0"/>
              <a:t>Predispositions</a:t>
            </a:r>
            <a:endParaRPr lang="en-US" dirty="0" smtClean="0"/>
          </a:p>
          <a:p>
            <a:pPr algn="ctr">
              <a:buNone/>
            </a:pPr>
            <a:r>
              <a:rPr lang="en-US" dirty="0" smtClean="0"/>
              <a:t>Research</a:t>
            </a:r>
          </a:p>
          <a:p>
            <a:pPr algn="ctr">
              <a:buNone/>
            </a:pPr>
            <a:r>
              <a:rPr lang="en-US" dirty="0" smtClean="0"/>
              <a:t>Insights</a:t>
            </a:r>
          </a:p>
          <a:p>
            <a:pPr algn="ctr">
              <a:buNone/>
            </a:pPr>
            <a:r>
              <a:rPr lang="en-US" dirty="0" smtClean="0"/>
              <a:t>Concept</a:t>
            </a:r>
          </a:p>
          <a:p>
            <a:pPr algn="ctr">
              <a:buNone/>
            </a:pPr>
            <a:r>
              <a:rPr lang="en-US" dirty="0" smtClean="0"/>
              <a:t>Strategies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914400"/>
          <a:ext cx="9144000" cy="48307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bonding</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accountability</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accomplishments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Reflecting on an experience can encourage walking</a:t>
            </a:r>
            <a:endParaRPr lang="en-US" sz="3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914400"/>
          <a:ext cx="9144000" cy="48371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914399"/>
          <a:ext cx="9144000" cy="48371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914400"/>
          <a:ext cx="9144000" cy="48371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914399"/>
          <a:ext cx="9144000" cy="483717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914400"/>
          <a:ext cx="9144000" cy="48307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mtClean="0"/>
              <a:t>Walking isn’t a habit</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Group Experience</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3" name="Picture 2" descr="WalkingYoko2.png"/>
          <p:cNvPicPr>
            <a:picLocks noChangeAspect="1"/>
          </p:cNvPicPr>
          <p:nvPr/>
        </p:nvPicPr>
        <p:blipFill>
          <a:blip r:embed="rId3"/>
          <a:stretch>
            <a:fillRect/>
          </a:stretch>
        </p:blipFill>
        <p:spPr>
          <a:xfrm>
            <a:off x="0" y="727192"/>
            <a:ext cx="3134602" cy="548232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WalkingYoko2.png"/>
          <p:cNvPicPr>
            <a:picLocks noChangeAspect="1"/>
          </p:cNvPicPr>
          <p:nvPr/>
        </p:nvPicPr>
        <p:blipFill>
          <a:blip r:embed="rId3"/>
          <a:stretch>
            <a:fillRect/>
          </a:stretch>
        </p:blipFill>
        <p:spPr>
          <a:xfrm>
            <a:off x="0" y="727192"/>
            <a:ext cx="3134602" cy="5482328"/>
          </a:xfrm>
          <a:prstGeom prst="rect">
            <a:avLst/>
          </a:prstGeom>
        </p:spPr>
      </p:pic>
      <p:pic>
        <p:nvPicPr>
          <p:cNvPr id="5" name="Picture 4" descr="WalkingMike2.png"/>
          <p:cNvPicPr>
            <a:picLocks noChangeAspect="1"/>
          </p:cNvPicPr>
          <p:nvPr/>
        </p:nvPicPr>
        <p:blipFill>
          <a:blip r:embed="rId4"/>
          <a:stretch>
            <a:fillRect/>
          </a:stretch>
        </p:blipFill>
        <p:spPr>
          <a:xfrm>
            <a:off x="2133600" y="727192"/>
            <a:ext cx="3200400" cy="559740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descr="WalkingYoko2.png"/>
          <p:cNvPicPr>
            <a:picLocks noChangeAspect="1"/>
          </p:cNvPicPr>
          <p:nvPr/>
        </p:nvPicPr>
        <p:blipFill>
          <a:blip r:embed="rId3"/>
          <a:stretch>
            <a:fillRect/>
          </a:stretch>
        </p:blipFill>
        <p:spPr>
          <a:xfrm>
            <a:off x="0" y="727192"/>
            <a:ext cx="3134602" cy="5482328"/>
          </a:xfrm>
          <a:prstGeom prst="rect">
            <a:avLst/>
          </a:prstGeom>
        </p:spPr>
      </p:pic>
      <p:pic>
        <p:nvPicPr>
          <p:cNvPr id="3" name="Picture 2" descr="WalkingMike2.png"/>
          <p:cNvPicPr>
            <a:picLocks noChangeAspect="1"/>
          </p:cNvPicPr>
          <p:nvPr/>
        </p:nvPicPr>
        <p:blipFill>
          <a:blip r:embed="rId4"/>
          <a:stretch>
            <a:fillRect/>
          </a:stretch>
        </p:blipFill>
        <p:spPr>
          <a:xfrm>
            <a:off x="2133600" y="727192"/>
            <a:ext cx="3200400" cy="5597408"/>
          </a:xfrm>
          <a:prstGeom prst="rect">
            <a:avLst/>
          </a:prstGeom>
        </p:spPr>
      </p:pic>
      <p:sp>
        <p:nvSpPr>
          <p:cNvPr id="5" name="Oval Callout 4"/>
          <p:cNvSpPr/>
          <p:nvPr/>
        </p:nvSpPr>
        <p:spPr>
          <a:xfrm>
            <a:off x="5334000" y="228600"/>
            <a:ext cx="3505200" cy="2743200"/>
          </a:xfrm>
          <a:prstGeom prst="wedgeEllipseCallout">
            <a:avLst>
              <a:gd name="adj1" fmla="val -76822"/>
              <a:gd name="adj2" fmla="val 28612"/>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4000" dirty="0" smtClean="0">
                <a:solidFill>
                  <a:srgbClr val="000000"/>
                </a:solidFill>
              </a:rPr>
              <a:t>Check out </a:t>
            </a:r>
            <a:r>
              <a:rPr lang="en-US" sz="4000" dirty="0" err="1" smtClean="0">
                <a:solidFill>
                  <a:srgbClr val="000000"/>
                </a:solidFill>
              </a:rPr>
              <a:t>Zygomote</a:t>
            </a:r>
            <a:r>
              <a:rPr lang="en-US" sz="4000" dirty="0" smtClean="0">
                <a:solidFill>
                  <a:srgbClr val="000000"/>
                </a:solidFill>
              </a:rPr>
              <a:t>!</a:t>
            </a:r>
            <a:endParaRPr lang="en-US" sz="4000" dirty="0">
              <a:solidFill>
                <a:srgbClr val="000000"/>
              </a:solidFill>
            </a:endParaRPr>
          </a:p>
        </p:txBody>
      </p:sp>
      <p:pic>
        <p:nvPicPr>
          <p:cNvPr id="7" name="Picture 6" descr="Cloud1.png"/>
          <p:cNvPicPr>
            <a:picLocks noChangeAspect="1"/>
          </p:cNvPicPr>
          <p:nvPr/>
        </p:nvPicPr>
        <p:blipFill>
          <a:blip r:embed="rId5"/>
          <a:stretch>
            <a:fillRect/>
          </a:stretch>
        </p:blipFill>
        <p:spPr>
          <a:xfrm>
            <a:off x="6324600" y="1855788"/>
            <a:ext cx="1345864" cy="887412"/>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Redesign-01StartApp.png"/>
          <p:cNvPicPr>
            <a:picLocks noChangeAspect="1"/>
          </p:cNvPicPr>
          <p:nvPr/>
        </p:nvPicPr>
        <p:blipFill>
          <a:blip r:embed="rId3"/>
          <a:stretch>
            <a:fillRect/>
          </a:stretch>
        </p:blipFill>
        <p:spPr>
          <a:xfrm>
            <a:off x="5314950" y="0"/>
            <a:ext cx="3829050" cy="6858000"/>
          </a:xfrm>
          <a:prstGeom prst="rect">
            <a:avLst/>
          </a:prstGeom>
        </p:spPr>
      </p:pic>
      <p:pic>
        <p:nvPicPr>
          <p:cNvPr id="6" name="Picture 5" descr="WalkingYoko2.png"/>
          <p:cNvPicPr>
            <a:picLocks noChangeAspect="1"/>
          </p:cNvPicPr>
          <p:nvPr/>
        </p:nvPicPr>
        <p:blipFill>
          <a:blip r:embed="rId4"/>
          <a:stretch>
            <a:fillRect/>
          </a:stretch>
        </p:blipFill>
        <p:spPr>
          <a:xfrm>
            <a:off x="0" y="727192"/>
            <a:ext cx="3134602" cy="5482328"/>
          </a:xfrm>
          <a:prstGeom prst="rect">
            <a:avLst/>
          </a:prstGeom>
        </p:spPr>
      </p:pic>
      <p:pic>
        <p:nvPicPr>
          <p:cNvPr id="7" name="Picture 6" descr="WalkingMike2.png"/>
          <p:cNvPicPr>
            <a:picLocks noChangeAspect="1"/>
          </p:cNvPicPr>
          <p:nvPr/>
        </p:nvPicPr>
        <p:blipFill>
          <a:blip r:embed="rId5"/>
          <a:stretch>
            <a:fillRect/>
          </a:stretch>
        </p:blipFill>
        <p:spPr>
          <a:xfrm>
            <a:off x="2133600" y="727192"/>
            <a:ext cx="3200400" cy="559740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WalkingYoko2.png"/>
          <p:cNvPicPr>
            <a:picLocks noChangeAspect="1"/>
          </p:cNvPicPr>
          <p:nvPr/>
        </p:nvPicPr>
        <p:blipFill>
          <a:blip r:embed="rId4"/>
          <a:stretch>
            <a:fillRect/>
          </a:stretch>
        </p:blipFill>
        <p:spPr>
          <a:xfrm>
            <a:off x="1524000" y="3733800"/>
            <a:ext cx="858662" cy="150177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Redesign-02StartWalking.png"/>
          <p:cNvPicPr>
            <a:picLocks noChangeAspect="1"/>
          </p:cNvPicPr>
          <p:nvPr/>
        </p:nvPicPr>
        <p:blipFill>
          <a:blip r:embed="rId4"/>
          <a:stretch>
            <a:fillRect/>
          </a:stretch>
        </p:blipFill>
        <p:spPr>
          <a:xfrm>
            <a:off x="5314950" y="0"/>
            <a:ext cx="3829050" cy="6858000"/>
          </a:xfrm>
          <a:prstGeom prst="rect">
            <a:avLst/>
          </a:prstGeom>
        </p:spPr>
      </p:pic>
      <p:pic>
        <p:nvPicPr>
          <p:cNvPr id="4" name="Picture 3" descr="WalkingYoko1.png"/>
          <p:cNvPicPr>
            <a:picLocks noChangeAspect="1"/>
          </p:cNvPicPr>
          <p:nvPr/>
        </p:nvPicPr>
        <p:blipFill>
          <a:blip r:embed="rId5"/>
          <a:stretch>
            <a:fillRect/>
          </a:stretch>
        </p:blipFill>
        <p:spPr>
          <a:xfrm>
            <a:off x="1820688" y="3733800"/>
            <a:ext cx="889522" cy="155574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WalkingYoko2.png"/>
          <p:cNvPicPr>
            <a:picLocks noChangeAspect="1"/>
          </p:cNvPicPr>
          <p:nvPr/>
        </p:nvPicPr>
        <p:blipFill>
          <a:blip r:embed="rId4"/>
          <a:stretch>
            <a:fillRect/>
          </a:stretch>
        </p:blipFill>
        <p:spPr>
          <a:xfrm>
            <a:off x="2570338" y="3733800"/>
            <a:ext cx="858662" cy="1501775"/>
          </a:xfrm>
          <a:prstGeom prst="rect">
            <a:avLst/>
          </a:prstGeom>
        </p:spPr>
      </p:pic>
      <p:pic>
        <p:nvPicPr>
          <p:cNvPr id="4" name="Picture 3" descr="Redesign-03EarnedAward.png"/>
          <p:cNvPicPr>
            <a:picLocks noChangeAspect="1"/>
          </p:cNvPicPr>
          <p:nvPr/>
        </p:nvPicPr>
        <p:blipFill>
          <a:blip r:embed="rId5"/>
          <a:stretch>
            <a:fillRect/>
          </a:stretch>
        </p:blipFill>
        <p:spPr>
          <a:xfrm>
            <a:off x="5314950" y="0"/>
            <a:ext cx="3829050" cy="6858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WalkingYoko2.png"/>
          <p:cNvPicPr>
            <a:picLocks noChangeAspect="1"/>
          </p:cNvPicPr>
          <p:nvPr/>
        </p:nvPicPr>
        <p:blipFill>
          <a:blip r:embed="rId4"/>
          <a:stretch>
            <a:fillRect/>
          </a:stretch>
        </p:blipFill>
        <p:spPr>
          <a:xfrm>
            <a:off x="228600" y="3886200"/>
            <a:ext cx="858662" cy="1501775"/>
          </a:xfrm>
          <a:prstGeom prst="rect">
            <a:avLst/>
          </a:prstGeom>
        </p:spPr>
      </p:pic>
      <p:pic>
        <p:nvPicPr>
          <p:cNvPr id="3" name="Picture 2" descr="WalkingMike2.png"/>
          <p:cNvPicPr>
            <a:picLocks noChangeAspect="1"/>
          </p:cNvPicPr>
          <p:nvPr/>
        </p:nvPicPr>
        <p:blipFill>
          <a:blip r:embed="rId5"/>
          <a:stretch>
            <a:fillRect/>
          </a:stretch>
        </p:blipFill>
        <p:spPr>
          <a:xfrm>
            <a:off x="609600" y="3753869"/>
            <a:ext cx="990600" cy="173253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Redesign-04WalkMike.png"/>
          <p:cNvPicPr>
            <a:picLocks noChangeAspect="1"/>
          </p:cNvPicPr>
          <p:nvPr/>
        </p:nvPicPr>
        <p:blipFill>
          <a:blip r:embed="rId4"/>
          <a:stretch>
            <a:fillRect/>
          </a:stretch>
        </p:blipFill>
        <p:spPr>
          <a:xfrm>
            <a:off x="5314950" y="-1"/>
            <a:ext cx="3829050" cy="6858001"/>
          </a:xfrm>
          <a:prstGeom prst="rect">
            <a:avLst/>
          </a:prstGeom>
        </p:spPr>
      </p:pic>
      <p:pic>
        <p:nvPicPr>
          <p:cNvPr id="6" name="Picture 5" descr="WalkingYoko1.png"/>
          <p:cNvPicPr>
            <a:picLocks noChangeAspect="1"/>
          </p:cNvPicPr>
          <p:nvPr/>
        </p:nvPicPr>
        <p:blipFill>
          <a:blip r:embed="rId5"/>
          <a:stretch>
            <a:fillRect/>
          </a:stretch>
        </p:blipFill>
        <p:spPr>
          <a:xfrm>
            <a:off x="1472678" y="3733800"/>
            <a:ext cx="889522" cy="1555749"/>
          </a:xfrm>
          <a:prstGeom prst="rect">
            <a:avLst/>
          </a:prstGeom>
        </p:spPr>
      </p:pic>
      <p:pic>
        <p:nvPicPr>
          <p:cNvPr id="7" name="Picture 6" descr="WalkingMike1.png"/>
          <p:cNvPicPr>
            <a:picLocks noChangeAspect="1"/>
          </p:cNvPicPr>
          <p:nvPr/>
        </p:nvPicPr>
        <p:blipFill>
          <a:blip r:embed="rId6"/>
          <a:stretch>
            <a:fillRect/>
          </a:stretch>
        </p:blipFill>
        <p:spPr>
          <a:xfrm>
            <a:off x="1905000" y="3581400"/>
            <a:ext cx="1002075" cy="17526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20 – 30 year old Americans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WalkingStephen2.png"/>
          <p:cNvPicPr>
            <a:picLocks noChangeAspect="1"/>
          </p:cNvPicPr>
          <p:nvPr/>
        </p:nvPicPr>
        <p:blipFill>
          <a:blip r:embed="rId4"/>
          <a:stretch>
            <a:fillRect/>
          </a:stretch>
        </p:blipFill>
        <p:spPr>
          <a:xfrm>
            <a:off x="1447800" y="3505200"/>
            <a:ext cx="907677" cy="1587501"/>
          </a:xfrm>
          <a:prstGeom prst="rect">
            <a:avLst/>
          </a:prstGeom>
        </p:spPr>
      </p:pic>
      <p:pic>
        <p:nvPicPr>
          <p:cNvPr id="2" name="Picture 1" descr="WalkingYoko2.png"/>
          <p:cNvPicPr>
            <a:picLocks noChangeAspect="1"/>
          </p:cNvPicPr>
          <p:nvPr/>
        </p:nvPicPr>
        <p:blipFill>
          <a:blip r:embed="rId5"/>
          <a:stretch>
            <a:fillRect/>
          </a:stretch>
        </p:blipFill>
        <p:spPr>
          <a:xfrm>
            <a:off x="1143000" y="3657600"/>
            <a:ext cx="858662" cy="1501775"/>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WalkingStephen1.png"/>
          <p:cNvPicPr>
            <a:picLocks noChangeAspect="1"/>
          </p:cNvPicPr>
          <p:nvPr/>
        </p:nvPicPr>
        <p:blipFill>
          <a:blip r:embed="rId4"/>
          <a:stretch>
            <a:fillRect/>
          </a:stretch>
        </p:blipFill>
        <p:spPr>
          <a:xfrm>
            <a:off x="4693001" y="3505200"/>
            <a:ext cx="945799" cy="1654175"/>
          </a:xfrm>
          <a:prstGeom prst="rect">
            <a:avLst/>
          </a:prstGeom>
        </p:spPr>
      </p:pic>
      <p:pic>
        <p:nvPicPr>
          <p:cNvPr id="5" name="Picture 4" descr="WalkingYoko1.png"/>
          <p:cNvPicPr>
            <a:picLocks noChangeAspect="1"/>
          </p:cNvPicPr>
          <p:nvPr/>
        </p:nvPicPr>
        <p:blipFill>
          <a:blip r:embed="rId5"/>
          <a:stretch>
            <a:fillRect/>
          </a:stretch>
        </p:blipFill>
        <p:spPr>
          <a:xfrm>
            <a:off x="4220101" y="3505200"/>
            <a:ext cx="945799" cy="1654176"/>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WalkingStephen2.png"/>
          <p:cNvPicPr>
            <a:picLocks noChangeAspect="1"/>
          </p:cNvPicPr>
          <p:nvPr/>
        </p:nvPicPr>
        <p:blipFill>
          <a:blip r:embed="rId4"/>
          <a:stretch>
            <a:fillRect/>
          </a:stretch>
        </p:blipFill>
        <p:spPr>
          <a:xfrm>
            <a:off x="6705600" y="3505200"/>
            <a:ext cx="907677" cy="1587501"/>
          </a:xfrm>
          <a:prstGeom prst="rect">
            <a:avLst/>
          </a:prstGeom>
        </p:spPr>
      </p:pic>
      <p:pic>
        <p:nvPicPr>
          <p:cNvPr id="2" name="Picture 1" descr="WalkingYoko2.png"/>
          <p:cNvPicPr>
            <a:picLocks noChangeAspect="1"/>
          </p:cNvPicPr>
          <p:nvPr/>
        </p:nvPicPr>
        <p:blipFill>
          <a:blip r:embed="rId5"/>
          <a:stretch>
            <a:fillRect/>
          </a:stretch>
        </p:blipFill>
        <p:spPr>
          <a:xfrm>
            <a:off x="6400800" y="3657600"/>
            <a:ext cx="858662" cy="150177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WalkingYoko2.png"/>
          <p:cNvPicPr>
            <a:picLocks noChangeAspect="1"/>
          </p:cNvPicPr>
          <p:nvPr/>
        </p:nvPicPr>
        <p:blipFill>
          <a:blip r:embed="rId4"/>
          <a:stretch>
            <a:fillRect/>
          </a:stretch>
        </p:blipFill>
        <p:spPr>
          <a:xfrm>
            <a:off x="143232" y="3276600"/>
            <a:ext cx="1152168" cy="2015107"/>
          </a:xfrm>
          <a:prstGeom prst="rect">
            <a:avLst/>
          </a:prstGeom>
        </p:spPr>
      </p:pic>
      <p:pic>
        <p:nvPicPr>
          <p:cNvPr id="3" name="Picture 2" descr="Redesign-05WalkStephen.png"/>
          <p:cNvPicPr>
            <a:picLocks noChangeAspect="1"/>
          </p:cNvPicPr>
          <p:nvPr/>
        </p:nvPicPr>
        <p:blipFill>
          <a:blip r:embed="rId5"/>
          <a:stretch>
            <a:fillRect/>
          </a:stretch>
        </p:blipFill>
        <p:spPr>
          <a:xfrm>
            <a:off x="5314950" y="0"/>
            <a:ext cx="3829050" cy="6858001"/>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Redesign-06Details.png"/>
          <p:cNvPicPr>
            <a:picLocks noChangeAspect="1"/>
          </p:cNvPicPr>
          <p:nvPr/>
        </p:nvPicPr>
        <p:blipFill>
          <a:blip r:embed="rId4"/>
          <a:stretch>
            <a:fillRect/>
          </a:stretch>
        </p:blipFill>
        <p:spPr>
          <a:xfrm>
            <a:off x="5314950" y="-1"/>
            <a:ext cx="3829050" cy="6858001"/>
          </a:xfrm>
          <a:prstGeom prst="rect">
            <a:avLst/>
          </a:prstGeom>
        </p:spPr>
      </p:pic>
      <p:pic>
        <p:nvPicPr>
          <p:cNvPr id="5" name="Picture 4" descr="WalkingYoko1.png"/>
          <p:cNvPicPr>
            <a:picLocks noChangeAspect="1"/>
          </p:cNvPicPr>
          <p:nvPr/>
        </p:nvPicPr>
        <p:blipFill>
          <a:blip r:embed="rId5"/>
          <a:stretch>
            <a:fillRect/>
          </a:stretch>
        </p:blipFill>
        <p:spPr>
          <a:xfrm>
            <a:off x="1676400" y="3234307"/>
            <a:ext cx="1176349" cy="20574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Redesign-07Causes.png"/>
          <p:cNvPicPr>
            <a:picLocks noChangeAspect="1"/>
          </p:cNvPicPr>
          <p:nvPr/>
        </p:nvPicPr>
        <p:blipFill>
          <a:blip r:embed="rId4"/>
          <a:stretch>
            <a:fillRect/>
          </a:stretch>
        </p:blipFill>
        <p:spPr>
          <a:xfrm>
            <a:off x="5314949" y="0"/>
            <a:ext cx="3829051" cy="6858000"/>
          </a:xfrm>
          <a:prstGeom prst="rect">
            <a:avLst/>
          </a:prstGeom>
        </p:spPr>
      </p:pic>
      <p:pic>
        <p:nvPicPr>
          <p:cNvPr id="5" name="Picture 4" descr="WalkingYoko2.png"/>
          <p:cNvPicPr>
            <a:picLocks noChangeAspect="1"/>
          </p:cNvPicPr>
          <p:nvPr/>
        </p:nvPicPr>
        <p:blipFill>
          <a:blip r:embed="rId5"/>
          <a:stretch>
            <a:fillRect/>
          </a:stretch>
        </p:blipFill>
        <p:spPr>
          <a:xfrm>
            <a:off x="1600201" y="3276600"/>
            <a:ext cx="1152168" cy="2015107"/>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Redesign-08JoinCause.png"/>
          <p:cNvPicPr>
            <a:picLocks noChangeAspect="1"/>
          </p:cNvPicPr>
          <p:nvPr/>
        </p:nvPicPr>
        <p:blipFill>
          <a:blip r:embed="rId4"/>
          <a:stretch>
            <a:fillRect/>
          </a:stretch>
        </p:blipFill>
        <p:spPr>
          <a:xfrm>
            <a:off x="5314950" y="0"/>
            <a:ext cx="3829050" cy="6858000"/>
          </a:xfrm>
          <a:prstGeom prst="rect">
            <a:avLst/>
          </a:prstGeom>
        </p:spPr>
      </p:pic>
      <p:pic>
        <p:nvPicPr>
          <p:cNvPr id="6" name="Picture 5" descr="WalkingYoko1.png"/>
          <p:cNvPicPr>
            <a:picLocks noChangeAspect="1"/>
          </p:cNvPicPr>
          <p:nvPr/>
        </p:nvPicPr>
        <p:blipFill>
          <a:blip r:embed="rId5"/>
          <a:stretch>
            <a:fillRect/>
          </a:stretch>
        </p:blipFill>
        <p:spPr>
          <a:xfrm>
            <a:off x="2405051" y="3234307"/>
            <a:ext cx="1176349" cy="20574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WalkingStephen1.png"/>
          <p:cNvPicPr>
            <a:picLocks noChangeAspect="1"/>
          </p:cNvPicPr>
          <p:nvPr/>
        </p:nvPicPr>
        <p:blipFill>
          <a:blip r:embed="rId4"/>
          <a:stretch>
            <a:fillRect/>
          </a:stretch>
        </p:blipFill>
        <p:spPr>
          <a:xfrm>
            <a:off x="1768300" y="3505200"/>
            <a:ext cx="945799" cy="1654175"/>
          </a:xfrm>
          <a:prstGeom prst="rect">
            <a:avLst/>
          </a:prstGeom>
        </p:spPr>
      </p:pic>
      <p:pic>
        <p:nvPicPr>
          <p:cNvPr id="5" name="Picture 4" descr="WalkingYoko1.png"/>
          <p:cNvPicPr>
            <a:picLocks noChangeAspect="1"/>
          </p:cNvPicPr>
          <p:nvPr/>
        </p:nvPicPr>
        <p:blipFill>
          <a:blip r:embed="rId5"/>
          <a:stretch>
            <a:fillRect/>
          </a:stretch>
        </p:blipFill>
        <p:spPr>
          <a:xfrm>
            <a:off x="1295400" y="3505200"/>
            <a:ext cx="945799" cy="1654176"/>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WalkingStephen2.png"/>
          <p:cNvPicPr>
            <a:picLocks noChangeAspect="1"/>
          </p:cNvPicPr>
          <p:nvPr/>
        </p:nvPicPr>
        <p:blipFill>
          <a:blip r:embed="rId4"/>
          <a:stretch>
            <a:fillRect/>
          </a:stretch>
        </p:blipFill>
        <p:spPr>
          <a:xfrm>
            <a:off x="3886200" y="3438526"/>
            <a:ext cx="907677" cy="1587501"/>
          </a:xfrm>
          <a:prstGeom prst="rect">
            <a:avLst/>
          </a:prstGeom>
        </p:spPr>
      </p:pic>
      <p:pic>
        <p:nvPicPr>
          <p:cNvPr id="2" name="Picture 1" descr="WalkingYoko2.png"/>
          <p:cNvPicPr>
            <a:picLocks noChangeAspect="1"/>
          </p:cNvPicPr>
          <p:nvPr/>
        </p:nvPicPr>
        <p:blipFill>
          <a:blip r:embed="rId5"/>
          <a:stretch>
            <a:fillRect/>
          </a:stretch>
        </p:blipFill>
        <p:spPr>
          <a:xfrm>
            <a:off x="3581400" y="3590926"/>
            <a:ext cx="858662" cy="150177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WalkingStephen1.png"/>
          <p:cNvPicPr>
            <a:picLocks noChangeAspect="1"/>
          </p:cNvPicPr>
          <p:nvPr/>
        </p:nvPicPr>
        <p:blipFill>
          <a:blip r:embed="rId4"/>
          <a:stretch>
            <a:fillRect/>
          </a:stretch>
        </p:blipFill>
        <p:spPr>
          <a:xfrm>
            <a:off x="6721300" y="3451224"/>
            <a:ext cx="945799" cy="1654175"/>
          </a:xfrm>
          <a:prstGeom prst="rect">
            <a:avLst/>
          </a:prstGeom>
        </p:spPr>
      </p:pic>
      <p:pic>
        <p:nvPicPr>
          <p:cNvPr id="5" name="Picture 4" descr="WalkingYoko1.png"/>
          <p:cNvPicPr>
            <a:picLocks noChangeAspect="1"/>
          </p:cNvPicPr>
          <p:nvPr/>
        </p:nvPicPr>
        <p:blipFill>
          <a:blip r:embed="rId5"/>
          <a:stretch>
            <a:fillRect/>
          </a:stretch>
        </p:blipFill>
        <p:spPr>
          <a:xfrm>
            <a:off x="6248400" y="3451224"/>
            <a:ext cx="945799" cy="165417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Zygomote</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WalkingStephen2.png"/>
          <p:cNvPicPr>
            <a:picLocks noChangeAspect="1"/>
          </p:cNvPicPr>
          <p:nvPr/>
        </p:nvPicPr>
        <p:blipFill>
          <a:blip r:embed="rId4"/>
          <a:stretch>
            <a:fillRect/>
          </a:stretch>
        </p:blipFill>
        <p:spPr>
          <a:xfrm>
            <a:off x="1828800" y="3495674"/>
            <a:ext cx="907677" cy="1587501"/>
          </a:xfrm>
          <a:prstGeom prst="rect">
            <a:avLst/>
          </a:prstGeom>
        </p:spPr>
      </p:pic>
      <p:pic>
        <p:nvPicPr>
          <p:cNvPr id="6" name="Picture 5" descr="Redesign-09Prompt.png"/>
          <p:cNvPicPr>
            <a:picLocks noChangeAspect="1"/>
          </p:cNvPicPr>
          <p:nvPr/>
        </p:nvPicPr>
        <p:blipFill>
          <a:blip r:embed="rId5"/>
          <a:stretch>
            <a:fillRect/>
          </a:stretch>
        </p:blipFill>
        <p:spPr>
          <a:xfrm>
            <a:off x="5314950" y="66674"/>
            <a:ext cx="3829050" cy="6858000"/>
          </a:xfrm>
          <a:prstGeom prst="rect">
            <a:avLst/>
          </a:prstGeom>
        </p:spPr>
      </p:pic>
      <p:pic>
        <p:nvPicPr>
          <p:cNvPr id="3" name="Picture 2" descr="WalkingYoko2.png"/>
          <p:cNvPicPr>
            <a:picLocks noChangeAspect="1"/>
          </p:cNvPicPr>
          <p:nvPr/>
        </p:nvPicPr>
        <p:blipFill>
          <a:blip r:embed="rId6"/>
          <a:stretch>
            <a:fillRect/>
          </a:stretch>
        </p:blipFill>
        <p:spPr>
          <a:xfrm>
            <a:off x="1524000" y="3648074"/>
            <a:ext cx="858662" cy="1501775"/>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WalkingStephen2.png"/>
          <p:cNvPicPr>
            <a:picLocks noChangeAspect="1"/>
          </p:cNvPicPr>
          <p:nvPr/>
        </p:nvPicPr>
        <p:blipFill>
          <a:blip r:embed="rId4"/>
          <a:stretch>
            <a:fillRect/>
          </a:stretch>
        </p:blipFill>
        <p:spPr>
          <a:xfrm>
            <a:off x="1828800" y="3495674"/>
            <a:ext cx="907677" cy="1587501"/>
          </a:xfrm>
          <a:prstGeom prst="rect">
            <a:avLst/>
          </a:prstGeom>
        </p:spPr>
      </p:pic>
      <p:pic>
        <p:nvPicPr>
          <p:cNvPr id="6" name="Picture 5" descr="Redesign-10Merging.png"/>
          <p:cNvPicPr>
            <a:picLocks noChangeAspect="1"/>
          </p:cNvPicPr>
          <p:nvPr/>
        </p:nvPicPr>
        <p:blipFill>
          <a:blip r:embed="rId5"/>
          <a:stretch>
            <a:fillRect/>
          </a:stretch>
        </p:blipFill>
        <p:spPr>
          <a:xfrm>
            <a:off x="5314950" y="-1"/>
            <a:ext cx="3829050" cy="6858001"/>
          </a:xfrm>
          <a:prstGeom prst="rect">
            <a:avLst/>
          </a:prstGeom>
        </p:spPr>
      </p:pic>
      <p:pic>
        <p:nvPicPr>
          <p:cNvPr id="3" name="Picture 2" descr="WalkingYoko2.png"/>
          <p:cNvPicPr>
            <a:picLocks noChangeAspect="1"/>
          </p:cNvPicPr>
          <p:nvPr/>
        </p:nvPicPr>
        <p:blipFill>
          <a:blip r:embed="rId6"/>
          <a:stretch>
            <a:fillRect/>
          </a:stretch>
        </p:blipFill>
        <p:spPr>
          <a:xfrm>
            <a:off x="1524000" y="3648074"/>
            <a:ext cx="858662" cy="1501775"/>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WalkingStephen2.png"/>
          <p:cNvPicPr>
            <a:picLocks noChangeAspect="1"/>
          </p:cNvPicPr>
          <p:nvPr/>
        </p:nvPicPr>
        <p:blipFill>
          <a:blip r:embed="rId4"/>
          <a:stretch>
            <a:fillRect/>
          </a:stretch>
        </p:blipFill>
        <p:spPr>
          <a:xfrm>
            <a:off x="1828800" y="3495674"/>
            <a:ext cx="907677" cy="1587501"/>
          </a:xfrm>
          <a:prstGeom prst="rect">
            <a:avLst/>
          </a:prstGeom>
        </p:spPr>
      </p:pic>
      <p:pic>
        <p:nvPicPr>
          <p:cNvPr id="5" name="Picture 4" descr="Redesign-11Merged.png"/>
          <p:cNvPicPr>
            <a:picLocks noChangeAspect="1"/>
          </p:cNvPicPr>
          <p:nvPr/>
        </p:nvPicPr>
        <p:blipFill>
          <a:blip r:embed="rId5"/>
          <a:stretch>
            <a:fillRect/>
          </a:stretch>
        </p:blipFill>
        <p:spPr>
          <a:xfrm>
            <a:off x="5314950" y="-1"/>
            <a:ext cx="3829050" cy="6858001"/>
          </a:xfrm>
          <a:prstGeom prst="rect">
            <a:avLst/>
          </a:prstGeom>
        </p:spPr>
      </p:pic>
      <p:pic>
        <p:nvPicPr>
          <p:cNvPr id="3" name="Picture 2" descr="WalkingYoko2.png"/>
          <p:cNvPicPr>
            <a:picLocks noChangeAspect="1"/>
          </p:cNvPicPr>
          <p:nvPr/>
        </p:nvPicPr>
        <p:blipFill>
          <a:blip r:embed="rId6"/>
          <a:stretch>
            <a:fillRect/>
          </a:stretch>
        </p:blipFill>
        <p:spPr>
          <a:xfrm>
            <a:off x="1524000" y="3648074"/>
            <a:ext cx="858662" cy="1501775"/>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descr="WalkingStephen2.png"/>
          <p:cNvPicPr>
            <a:picLocks noChangeAspect="1"/>
          </p:cNvPicPr>
          <p:nvPr/>
        </p:nvPicPr>
        <p:blipFill>
          <a:blip r:embed="rId4"/>
          <a:stretch>
            <a:fillRect/>
          </a:stretch>
        </p:blipFill>
        <p:spPr>
          <a:xfrm>
            <a:off x="1828800" y="3495674"/>
            <a:ext cx="907677" cy="1587501"/>
          </a:xfrm>
          <a:prstGeom prst="rect">
            <a:avLst/>
          </a:prstGeom>
        </p:spPr>
      </p:pic>
      <p:pic>
        <p:nvPicPr>
          <p:cNvPr id="6" name="Picture 5" descr="Redesign-12Message.png"/>
          <p:cNvPicPr>
            <a:picLocks noChangeAspect="1"/>
          </p:cNvPicPr>
          <p:nvPr/>
        </p:nvPicPr>
        <p:blipFill>
          <a:blip r:embed="rId5"/>
          <a:stretch>
            <a:fillRect/>
          </a:stretch>
        </p:blipFill>
        <p:spPr>
          <a:xfrm>
            <a:off x="5314950" y="-1"/>
            <a:ext cx="3829050" cy="6858001"/>
          </a:xfrm>
          <a:prstGeom prst="rect">
            <a:avLst/>
          </a:prstGeom>
        </p:spPr>
      </p:pic>
      <p:pic>
        <p:nvPicPr>
          <p:cNvPr id="3" name="Picture 2" descr="WalkingYoko2.png"/>
          <p:cNvPicPr>
            <a:picLocks noChangeAspect="1"/>
          </p:cNvPicPr>
          <p:nvPr/>
        </p:nvPicPr>
        <p:blipFill>
          <a:blip r:embed="rId6"/>
          <a:stretch>
            <a:fillRect/>
          </a:stretch>
        </p:blipFill>
        <p:spPr>
          <a:xfrm>
            <a:off x="1524000" y="3648074"/>
            <a:ext cx="858662" cy="1501775"/>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Activities as motivation to walk</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5000"/>
            </a:schemeClr>
          </a:solidFill>
        </p:spPr>
        <p:txBody>
          <a:bodyPr/>
          <a:lstStyle/>
          <a:p>
            <a:r>
              <a:rPr lang="en-US" dirty="0" smtClean="0"/>
              <a:t>Application is Free</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85000"/>
            </a:schemeClr>
          </a:solidFill>
        </p:spPr>
        <p:txBody>
          <a:bodyPr/>
          <a:lstStyle/>
          <a:p>
            <a:r>
              <a:rPr lang="en-US" smtClean="0"/>
              <a:t>More application platforms</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Thank You!</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Summary</a:t>
            </a:r>
            <a:endParaRPr lang="en-US" dirty="0"/>
          </a:p>
        </p:txBody>
      </p:sp>
      <p:sp>
        <p:nvSpPr>
          <p:cNvPr id="5" name="Content Placeholder 4"/>
          <p:cNvSpPr>
            <a:spLocks noGrp="1"/>
          </p:cNvSpPr>
          <p:nvPr>
            <p:ph idx="1"/>
          </p:nvPr>
        </p:nvSpPr>
        <p:spPr>
          <a:noFill/>
        </p:spPr>
        <p:txBody>
          <a:bodyPr/>
          <a:lstStyle/>
          <a:p>
            <a:pPr algn="ctr">
              <a:buNone/>
            </a:pPr>
            <a:r>
              <a:rPr lang="en-US" dirty="0" smtClean="0"/>
              <a:t>Cloud Avatars and Merging</a:t>
            </a:r>
          </a:p>
          <a:p>
            <a:pPr lvl="1" algn="ctr">
              <a:buNone/>
            </a:pPr>
            <a:r>
              <a:rPr lang="en-US" dirty="0" smtClean="0"/>
              <a:t>reflection for group experiences</a:t>
            </a:r>
          </a:p>
          <a:p>
            <a:pPr lvl="1" algn="ctr">
              <a:buNone/>
            </a:pPr>
            <a:endParaRPr lang="en-US" dirty="0" smtClean="0"/>
          </a:p>
          <a:p>
            <a:pPr algn="ctr">
              <a:buNone/>
            </a:pPr>
            <a:r>
              <a:rPr lang="en-US" dirty="0" smtClean="0"/>
              <a:t>Causes</a:t>
            </a:r>
          </a:p>
          <a:p>
            <a:pPr lvl="1" algn="ctr">
              <a:buNone/>
            </a:pPr>
            <a:r>
              <a:rPr lang="en-US" dirty="0" smtClean="0"/>
              <a:t>social accountability and long term motivation</a:t>
            </a:r>
          </a:p>
          <a:p>
            <a:pPr lvl="1" algn="ctr">
              <a:buNone/>
            </a:pPr>
            <a:endParaRPr lang="en-US" dirty="0" smtClean="0"/>
          </a:p>
          <a:p>
            <a:pPr algn="ctr">
              <a:buNone/>
            </a:pPr>
            <a:r>
              <a:rPr lang="en-US" dirty="0" smtClean="0"/>
              <a:t>Awards</a:t>
            </a:r>
          </a:p>
          <a:p>
            <a:pPr lvl="1" algn="ctr">
              <a:buNone/>
            </a:pPr>
            <a:r>
              <a:rPr lang="en-US" dirty="0" smtClean="0"/>
              <a:t>Small accomplishments</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Boy Scout Slides</a:t>
            </a:r>
            <a:endParaRPr lang="en-US" dirty="0"/>
          </a:p>
        </p:txBody>
      </p:sp>
      <p:pic>
        <p:nvPicPr>
          <p:cNvPr id="4" name="Content Placeholder 3" descr="goomba3dpn2.jpg"/>
          <p:cNvPicPr>
            <a:picLocks noGrp="1" noChangeAspect="1"/>
          </p:cNvPicPr>
          <p:nvPr>
            <p:ph idx="1"/>
          </p:nvPr>
        </p:nvPicPr>
        <p:blipFill>
          <a:blip r:embed="rId2"/>
          <a:srcRect l="-40915" r="-40915"/>
          <a:stretch>
            <a:fillRect/>
          </a:stretch>
        </p:blip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People have taken walks</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Awards</a:t>
            </a:r>
            <a:endParaRPr lang="en-US" dirty="0"/>
          </a:p>
        </p:txBody>
      </p:sp>
      <p:pic>
        <p:nvPicPr>
          <p:cNvPr id="8" name="Content Placeholder 7" descr="Redesign_NewbieAward.png"/>
          <p:cNvPicPr>
            <a:picLocks noGrp="1" noChangeAspect="1"/>
          </p:cNvPicPr>
          <p:nvPr>
            <p:ph idx="1"/>
          </p:nvPr>
        </p:nvPicPr>
        <p:blipFill>
          <a:blip r:embed="rId3"/>
          <a:srcRect l="-112796" r="-112796"/>
          <a:stretch>
            <a:fillRect/>
          </a:stretch>
        </p:blipFill>
        <p:spPr>
          <a:xfrm>
            <a:off x="2133600" y="1600200"/>
            <a:ext cx="8229600" cy="4525963"/>
          </a:xfrm>
        </p:spPr>
      </p:pic>
      <p:pic>
        <p:nvPicPr>
          <p:cNvPr id="9" name="Picture 8" descr="Redesign_Awards.png"/>
          <p:cNvPicPr>
            <a:picLocks noChangeAspect="1"/>
          </p:cNvPicPr>
          <p:nvPr/>
        </p:nvPicPr>
        <p:blipFill>
          <a:blip r:embed="rId4"/>
          <a:stretch>
            <a:fillRect/>
          </a:stretch>
        </p:blipFill>
        <p:spPr>
          <a:xfrm>
            <a:off x="1283003" y="1600199"/>
            <a:ext cx="2526997" cy="4525964"/>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Profile</a:t>
            </a:r>
            <a:endParaRPr lang="en-US" dirty="0"/>
          </a:p>
        </p:txBody>
      </p:sp>
      <p:pic>
        <p:nvPicPr>
          <p:cNvPr id="4" name="Content Placeholder 3" descr="Redesign_Profile.png"/>
          <p:cNvPicPr>
            <a:picLocks noGrp="1" noChangeAspect="1"/>
          </p:cNvPicPr>
          <p:nvPr>
            <p:ph idx="1"/>
          </p:nvPr>
        </p:nvPicPr>
        <p:blipFill>
          <a:blip r:embed="rId3"/>
          <a:srcRect l="-112796" r="-112796"/>
          <a:stretch>
            <a:fillRect/>
          </a:stretch>
        </p:blip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9" name="Picture 8" descr="lenses-4.jpg"/>
          <p:cNvPicPr>
            <a:picLocks noChangeAspect="1"/>
          </p:cNvPicPr>
          <p:nvPr/>
        </p:nvPicPr>
        <p:blipFill>
          <a:blip r:embed="rId3"/>
          <a:stretch>
            <a:fillRect/>
          </a:stretch>
        </p:blipFill>
        <p:spPr>
          <a:xfrm>
            <a:off x="2971800" y="1725612"/>
            <a:ext cx="2591991" cy="3455988"/>
          </a:xfrm>
          <a:prstGeom prst="rect">
            <a:avLst/>
          </a:prstGeom>
        </p:spPr>
      </p:pic>
      <p:sp>
        <p:nvSpPr>
          <p:cNvPr id="2" name="Title 1"/>
          <p:cNvSpPr>
            <a:spLocks noGrp="1"/>
          </p:cNvSpPr>
          <p:nvPr>
            <p:ph type="title"/>
          </p:nvPr>
        </p:nvSpPr>
        <p:spPr/>
        <p:txBody>
          <a:bodyPr/>
          <a:lstStyle/>
          <a:p>
            <a:r>
              <a:rPr lang="en-US" dirty="0" smtClean="0"/>
              <a:t>Lenses Exercise</a:t>
            </a:r>
            <a:endParaRPr lang="en-US" dirty="0"/>
          </a:p>
        </p:txBody>
      </p:sp>
      <p:pic>
        <p:nvPicPr>
          <p:cNvPr id="6" name="Picture 5" descr="lenses-1.jpg"/>
          <p:cNvPicPr>
            <a:picLocks noChangeAspect="1"/>
          </p:cNvPicPr>
          <p:nvPr/>
        </p:nvPicPr>
        <p:blipFill>
          <a:blip r:embed="rId4"/>
          <a:stretch>
            <a:fillRect/>
          </a:stretch>
        </p:blipFill>
        <p:spPr>
          <a:xfrm>
            <a:off x="381000" y="1417638"/>
            <a:ext cx="2781301" cy="3708401"/>
          </a:xfrm>
          <a:prstGeom prst="rect">
            <a:avLst/>
          </a:prstGeom>
        </p:spPr>
      </p:pic>
      <p:pic>
        <p:nvPicPr>
          <p:cNvPr id="7" name="Picture 6" descr="lenses-2.jpg"/>
          <p:cNvPicPr>
            <a:picLocks noChangeAspect="1"/>
          </p:cNvPicPr>
          <p:nvPr/>
        </p:nvPicPr>
        <p:blipFill>
          <a:blip r:embed="rId5"/>
          <a:stretch>
            <a:fillRect/>
          </a:stretch>
        </p:blipFill>
        <p:spPr>
          <a:xfrm>
            <a:off x="1828800" y="4343400"/>
            <a:ext cx="1666280" cy="2221707"/>
          </a:xfrm>
          <a:prstGeom prst="rect">
            <a:avLst/>
          </a:prstGeom>
        </p:spPr>
      </p:pic>
      <p:pic>
        <p:nvPicPr>
          <p:cNvPr id="8" name="Picture 7" descr="lenses-5.jpg"/>
          <p:cNvPicPr>
            <a:picLocks noChangeAspect="1"/>
          </p:cNvPicPr>
          <p:nvPr/>
        </p:nvPicPr>
        <p:blipFill>
          <a:blip r:embed="rId6"/>
          <a:stretch>
            <a:fillRect/>
          </a:stretch>
        </p:blipFill>
        <p:spPr>
          <a:xfrm>
            <a:off x="5334000" y="1417638"/>
            <a:ext cx="3408759" cy="4545013"/>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Study</a:t>
            </a:r>
            <a:endParaRPr lang="en-US" dirty="0"/>
          </a:p>
        </p:txBody>
      </p:sp>
      <p:sp>
        <p:nvSpPr>
          <p:cNvPr id="3" name="Content Placeholder 2"/>
          <p:cNvSpPr>
            <a:spLocks noGrp="1"/>
          </p:cNvSpPr>
          <p:nvPr>
            <p:ph idx="1"/>
          </p:nvPr>
        </p:nvSpPr>
        <p:spPr/>
        <p:txBody>
          <a:bodyPr/>
          <a:lstStyle/>
          <a:p>
            <a:r>
              <a:rPr lang="en-US" dirty="0" smtClean="0"/>
              <a:t>We conducted a usability study with three participants at the Wells Library.</a:t>
            </a:r>
          </a:p>
          <a:p>
            <a:pPr lvl="2"/>
            <a:r>
              <a:rPr lang="en-US" dirty="0" smtClean="0"/>
              <a:t>Our script is included in the speaker’s notes below.</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Usability Study: Results</a:t>
            </a:r>
            <a:endParaRPr lang="en-US" dirty="0"/>
          </a:p>
        </p:txBody>
      </p:sp>
      <p:sp>
        <p:nvSpPr>
          <p:cNvPr id="3" name="Content Placeholder 2"/>
          <p:cNvSpPr>
            <a:spLocks noGrp="1"/>
          </p:cNvSpPr>
          <p:nvPr>
            <p:ph idx="1"/>
          </p:nvPr>
        </p:nvSpPr>
        <p:spPr/>
        <p:txBody>
          <a:bodyPr/>
          <a:lstStyle/>
          <a:p>
            <a:r>
              <a:rPr lang="en-US" dirty="0" smtClean="0"/>
              <a:t>Some basic notes are attached here as speaker’s notes. </a:t>
            </a:r>
            <a:r>
              <a:rPr lang="en-US" dirty="0" smtClean="0"/>
              <a:t>A results table is included with the printout at the bottom of the Usability Study.</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People are social</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Good habits are hard to form</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People who walk often walk alone</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463</TotalTime>
  <Words>5677</Words>
  <Application>Microsoft Macintosh PowerPoint</Application>
  <PresentationFormat>On-screen Show (4:3)</PresentationFormat>
  <Paragraphs>614</Paragraphs>
  <Slides>64</Slides>
  <Notes>59</Notes>
  <HiddenSlides>0</HiddenSlides>
  <MMClips>0</MMClips>
  <ScaleCrop>false</ScaleCrop>
  <HeadingPairs>
    <vt:vector size="4" baseType="variant">
      <vt:variant>
        <vt:lpstr>Design Template</vt:lpstr>
      </vt:variant>
      <vt:variant>
        <vt:i4>1</vt:i4>
      </vt:variant>
      <vt:variant>
        <vt:lpstr>Slide Titles</vt:lpstr>
      </vt:variant>
      <vt:variant>
        <vt:i4>64</vt:i4>
      </vt:variant>
    </vt:vector>
  </HeadingPairs>
  <TitlesOfParts>
    <vt:vector size="65" baseType="lpstr">
      <vt:lpstr>Office Theme</vt:lpstr>
      <vt:lpstr>Team Goomba</vt:lpstr>
      <vt:lpstr>Overview</vt:lpstr>
      <vt:lpstr>Walking isn’t a habit</vt:lpstr>
      <vt:lpstr>20 – 30 year old Americans</vt:lpstr>
      <vt:lpstr>Zygomote</vt:lpstr>
      <vt:lpstr>People have taken walks</vt:lpstr>
      <vt:lpstr>People are social</vt:lpstr>
      <vt:lpstr>Good habits are hard to form</vt:lpstr>
      <vt:lpstr>People who walk often walk alone</vt:lpstr>
      <vt:lpstr>People who don’t walk often walk in groups</vt:lpstr>
      <vt:lpstr>Social motivations encourage physical activity</vt:lpstr>
      <vt:lpstr>Mobile technology can help change behavior</vt:lpstr>
      <vt:lpstr>Habit Formation (5 stages)</vt:lpstr>
      <vt:lpstr>Slide 14</vt:lpstr>
      <vt:lpstr>Slide 15</vt:lpstr>
      <vt:lpstr>Slide 16</vt:lpstr>
      <vt:lpstr>Slide 17</vt:lpstr>
      <vt:lpstr>Slide 18</vt:lpstr>
      <vt:lpstr>Slide 19</vt:lpstr>
      <vt:lpstr>Slide 20</vt:lpstr>
      <vt:lpstr>Social bonding</vt:lpstr>
      <vt:lpstr>Social accountability</vt:lpstr>
      <vt:lpstr>Small accomplishments</vt:lpstr>
      <vt:lpstr>Reflecting on an experience can encourage walking</vt:lpstr>
      <vt:lpstr>Slide 25</vt:lpstr>
      <vt:lpstr>Slide 26</vt:lpstr>
      <vt:lpstr>Slide 27</vt:lpstr>
      <vt:lpstr>Slide 28</vt:lpstr>
      <vt:lpstr>Slide 29</vt:lpstr>
      <vt:lpstr>Group Experience</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Activities as motivation to walk</vt:lpstr>
      <vt:lpstr>Application is Free</vt:lpstr>
      <vt:lpstr>More application platforms</vt:lpstr>
      <vt:lpstr>Thank You!</vt:lpstr>
      <vt:lpstr>Summary</vt:lpstr>
      <vt:lpstr>Boy Scout Slides</vt:lpstr>
      <vt:lpstr>Awards</vt:lpstr>
      <vt:lpstr>Profile</vt:lpstr>
      <vt:lpstr>Lenses Exercise</vt:lpstr>
      <vt:lpstr>Usability Study</vt:lpstr>
      <vt:lpstr>Usability Study: Results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Goomba</dc:title>
  <dc:creator>John Hill</dc:creator>
  <cp:lastModifiedBy>John Hill</cp:lastModifiedBy>
  <cp:revision>191</cp:revision>
  <dcterms:created xsi:type="dcterms:W3CDTF">2009-12-03T18:51:23Z</dcterms:created>
  <dcterms:modified xsi:type="dcterms:W3CDTF">2009-12-03T19:43:58Z</dcterms:modified>
</cp:coreProperties>
</file>